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13.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ppt/notesSlides/notesSlide14.xml" ContentType="application/vnd.openxmlformats-officedocument.presentationml.notesSlide+xml"/>
  <Override PartName="/ppt/comments/comment11.xml" ContentType="application/vnd.openxmlformats-officedocument.presentationml.comment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comments/comment9.xml" ContentType="application/vnd.openxmlformats-officedocument.presentationml.comment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comments/comment7.xml" ContentType="application/vnd.openxmlformats-officedocument.presentationml.comment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comments/comment5.xml" ContentType="application/vnd.openxmlformats-officedocument.presentationml.comment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12.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72" r:id="rId1"/>
  </p:sldMasterIdLst>
  <p:notesMasterIdLst>
    <p:notesMasterId r:id="rId25"/>
  </p:notesMasterIdLst>
  <p:handoutMasterIdLst>
    <p:handoutMasterId r:id="rId26"/>
  </p:handoutMasterIdLst>
  <p:sldIdLst>
    <p:sldId id="368" r:id="rId2"/>
    <p:sldId id="375" r:id="rId3"/>
    <p:sldId id="285" r:id="rId4"/>
    <p:sldId id="286" r:id="rId5"/>
    <p:sldId id="344" r:id="rId6"/>
    <p:sldId id="290" r:id="rId7"/>
    <p:sldId id="369" r:id="rId8"/>
    <p:sldId id="379" r:id="rId9"/>
    <p:sldId id="380" r:id="rId10"/>
    <p:sldId id="381" r:id="rId11"/>
    <p:sldId id="305" r:id="rId12"/>
    <p:sldId id="378" r:id="rId13"/>
    <p:sldId id="279" r:id="rId14"/>
    <p:sldId id="370" r:id="rId15"/>
    <p:sldId id="293" r:id="rId16"/>
    <p:sldId id="334" r:id="rId17"/>
    <p:sldId id="324" r:id="rId18"/>
    <p:sldId id="321" r:id="rId19"/>
    <p:sldId id="373" r:id="rId20"/>
    <p:sldId id="376" r:id="rId21"/>
    <p:sldId id="371" r:id="rId22"/>
    <p:sldId id="372" r:id="rId23"/>
    <p:sldId id="340" r:id="rId24"/>
  </p:sldIdLst>
  <p:sldSz cx="9144000" cy="6858000" type="screen4x3"/>
  <p:notesSz cx="6946900" cy="9271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lbert Duane Harrison" initials="gdh"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4" autoAdjust="0"/>
    <p:restoredTop sz="80946" autoAdjust="0"/>
  </p:normalViewPr>
  <p:slideViewPr>
    <p:cSldViewPr>
      <p:cViewPr>
        <p:scale>
          <a:sx n="62" d="100"/>
          <a:sy n="62" d="100"/>
        </p:scale>
        <p:origin x="-1411"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71"/>
    </p:cViewPr>
  </p:sorterViewPr>
  <p:notesViewPr>
    <p:cSldViewPr>
      <p:cViewPr>
        <p:scale>
          <a:sx n="80" d="100"/>
          <a:sy n="80" d="100"/>
        </p:scale>
        <p:origin x="-1254" y="-72"/>
      </p:cViewPr>
      <p:guideLst>
        <p:guide orient="horz" pos="2920"/>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0-19T11:05:25.301" idx="3">
    <p:pos x="10" y="10"/>
    <p:text>note
--move notes from previous slide to this slide 
--what is pg 4</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2-10-19T11:18:17.147" idx="12">
    <p:pos x="10" y="10"/>
    <p:text>notes
PG 18???</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2-10-19T11:23:37.778" idx="13">
    <p:pos x="10" y="10"/>
    <p:text>note-
delete slide 14-15
-pg 19 Update....????
- addspecific instructions walk participants through interest provile</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2-10-19T11:22:30.511" idx="14">
    <p:pos x="10" y="10"/>
    <p:text>pg 19 - THis is.....?????
add step by step notes forfro facilitator to walk participants through finding possible jobs.</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2-10-19T11:25:31.003" idx="16">
    <p:pos x="470" y="154"/>
    <p:text>note
pg 26 - update...????
</p:text>
  </p:cm>
  <p:cm authorId="0" dt="2012-10-19T11:26:03.061" idx="17">
    <p:pos x="874" y="1584"/>
    <p:text>format bullets to match other slides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10-19T11:06:30.306" idx="4">
    <p:pos x="10" y="10"/>
    <p:text>note
--page 10???
--delete starting at "the next two slides..."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10-19T11:09:24.855" idx="6">
    <p:pos x="10" y="10"/>
    <p:text>note
--PG 12????
--Add facilitator notes from facilltator guide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10-19T11:08:11.285" idx="5">
    <p:pos x="10" y="10"/>
    <p:text>note
--appears contractor used note pages to remind them what to do...needs to be scrubb ie PG 11 UPDAT.........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10-19T11:10:00.142" idx="7">
    <p:pos x="10" y="10"/>
    <p:text>
note
pg 13????</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2-10-19T11:10:00.142" idx="18">
    <p:pos x="10" y="10"/>
    <p:text>
note
pg 13????</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2-10-19T11:10:54.601" idx="8">
    <p:pos x="10" y="10"/>
    <p:text>notes
--page 15???
--add notes from facilitator page to slide notes</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2-10-19T11:15:52.301" idx="9">
    <p:pos x="422" y="134"/>
    <p:text>note
--pg 14???
--noets do not come close to facilitator guide, same objective
--notes do not reflect Licensure of certification.  ned match facilitator guide.  
</p:text>
  </p:cm>
  <p:cm authorId="0" dt="2012-10-19T11:16:45.325" idx="10">
    <p:pos x="2640" y="750"/>
    <p:text>SHould read Certification</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2-10-19T11:17:56.227" idx="11">
    <p:pos x="10" y="10"/>
    <p:text>notes
pg 17???
--add notes to reflect topics on slide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51B52-3AC4-ED4F-89E4-5901821EBF4B}" type="doc">
      <dgm:prSet loTypeId="urn:microsoft.com/office/officeart/2005/8/layout/arrow2" loCatId="process" qsTypeId="urn:microsoft.com/office/officeart/2005/8/quickstyle/simple4" qsCatId="simple" csTypeId="urn:microsoft.com/office/officeart/2005/8/colors/accent1_2" csCatId="accent1" phldr="1"/>
      <dgm:spPr/>
    </dgm:pt>
    <dgm:pt modelId="{81367FA0-8C3B-8740-BC89-98086D8376AB}">
      <dgm:prSet phldrT="[Text]" custT="1"/>
      <dgm:spPr/>
      <dgm:t>
        <a:bodyPr/>
        <a:lstStyle/>
        <a:p>
          <a:pPr algn="ctr"/>
          <a:r>
            <a:rPr lang="en-US" sz="1900" dirty="0" smtClean="0"/>
            <a:t>Examine military experience </a:t>
          </a:r>
          <a:endParaRPr lang="en-US" sz="1900" b="1" dirty="0">
            <a:solidFill>
              <a:schemeClr val="tx1"/>
            </a:solidFill>
            <a:latin typeface="Arial" pitchFamily="34" charset="0"/>
            <a:cs typeface="Arial" pitchFamily="34" charset="0"/>
          </a:endParaRPr>
        </a:p>
      </dgm:t>
    </dgm:pt>
    <dgm:pt modelId="{2C2517EE-EEED-D54E-9963-28B6A7C6320D}" type="parTrans" cxnId="{1A9E0342-8195-A345-97C6-27958D8FE98C}">
      <dgm:prSet/>
      <dgm:spPr/>
      <dgm:t>
        <a:bodyPr/>
        <a:lstStyle/>
        <a:p>
          <a:endParaRPr lang="en-US"/>
        </a:p>
      </dgm:t>
    </dgm:pt>
    <dgm:pt modelId="{D05B3370-65A9-984B-A629-90118080E6F1}" type="sibTrans" cxnId="{1A9E0342-8195-A345-97C6-27958D8FE98C}">
      <dgm:prSet/>
      <dgm:spPr/>
      <dgm:t>
        <a:bodyPr/>
        <a:lstStyle/>
        <a:p>
          <a:endParaRPr lang="en-US"/>
        </a:p>
      </dgm:t>
    </dgm:pt>
    <dgm:pt modelId="{2CE681DE-6714-4B23-87F4-0D552DFC2175}">
      <dgm:prSet/>
      <dgm:spPr/>
      <dgm:t>
        <a:bodyPr/>
        <a:lstStyle/>
        <a:p>
          <a:r>
            <a:rPr lang="en-US" dirty="0" smtClean="0"/>
            <a:t>Identify requirements</a:t>
          </a:r>
          <a:endParaRPr lang="en-US" dirty="0"/>
        </a:p>
      </dgm:t>
    </dgm:pt>
    <dgm:pt modelId="{77D92289-B5B7-457D-BBE1-BDBA7312EA81}" type="parTrans" cxnId="{25FEA164-84A6-4212-BC2B-C68E4A8DECA6}">
      <dgm:prSet/>
      <dgm:spPr/>
      <dgm:t>
        <a:bodyPr/>
        <a:lstStyle/>
        <a:p>
          <a:endParaRPr lang="en-US"/>
        </a:p>
      </dgm:t>
    </dgm:pt>
    <dgm:pt modelId="{9F09557F-A230-4C94-85A0-AEAD458DB8F7}" type="sibTrans" cxnId="{25FEA164-84A6-4212-BC2B-C68E4A8DECA6}">
      <dgm:prSet/>
      <dgm:spPr/>
      <dgm:t>
        <a:bodyPr/>
        <a:lstStyle/>
        <a:p>
          <a:endParaRPr lang="en-US"/>
        </a:p>
      </dgm:t>
    </dgm:pt>
    <dgm:pt modelId="{ED1DBD2E-0A2E-4C18-B716-6AD7C8598942}">
      <dgm:prSet/>
      <dgm:spPr/>
      <dgm:t>
        <a:bodyPr/>
        <a:lstStyle/>
        <a:p>
          <a:r>
            <a:rPr lang="en-US" dirty="0" smtClean="0"/>
            <a:t>Explore the LMI</a:t>
          </a:r>
          <a:endParaRPr lang="en-US" dirty="0"/>
        </a:p>
      </dgm:t>
    </dgm:pt>
    <dgm:pt modelId="{B93939ED-E248-489F-927E-6FD880FF2D7A}" type="parTrans" cxnId="{F6FB2ED2-1FCA-4111-B36A-B55BC5007B7A}">
      <dgm:prSet/>
      <dgm:spPr/>
      <dgm:t>
        <a:bodyPr/>
        <a:lstStyle/>
        <a:p>
          <a:endParaRPr lang="en-US"/>
        </a:p>
      </dgm:t>
    </dgm:pt>
    <dgm:pt modelId="{EC57DFB2-4192-4862-8646-634D06DB582D}" type="sibTrans" cxnId="{F6FB2ED2-1FCA-4111-B36A-B55BC5007B7A}">
      <dgm:prSet/>
      <dgm:spPr/>
      <dgm:t>
        <a:bodyPr/>
        <a:lstStyle/>
        <a:p>
          <a:endParaRPr lang="en-US"/>
        </a:p>
      </dgm:t>
    </dgm:pt>
    <dgm:pt modelId="{F6B2C031-3514-4234-A600-733630CF9364}">
      <dgm:prSet/>
      <dgm:spPr/>
      <dgm:t>
        <a:bodyPr/>
        <a:lstStyle/>
        <a:p>
          <a:r>
            <a:rPr lang="en-US" dirty="0" smtClean="0"/>
            <a:t>Document the gap</a:t>
          </a:r>
          <a:endParaRPr lang="en-US" dirty="0"/>
        </a:p>
      </dgm:t>
    </dgm:pt>
    <dgm:pt modelId="{2777C67E-A591-4891-B79D-E691D48DB3DD}" type="parTrans" cxnId="{173CF3FF-B617-4E46-B4B6-F615EAA2D79A}">
      <dgm:prSet/>
      <dgm:spPr/>
      <dgm:t>
        <a:bodyPr/>
        <a:lstStyle/>
        <a:p>
          <a:endParaRPr lang="en-US"/>
        </a:p>
      </dgm:t>
    </dgm:pt>
    <dgm:pt modelId="{1160C66C-50F7-4BD4-8C92-D67E609860C9}" type="sibTrans" cxnId="{173CF3FF-B617-4E46-B4B6-F615EAA2D79A}">
      <dgm:prSet/>
      <dgm:spPr/>
      <dgm:t>
        <a:bodyPr/>
        <a:lstStyle/>
        <a:p>
          <a:endParaRPr lang="en-US"/>
        </a:p>
      </dgm:t>
    </dgm:pt>
    <dgm:pt modelId="{8C295B98-CC96-45E6-84B0-2066533A7D5F}">
      <dgm:prSet/>
      <dgm:spPr/>
      <dgm:t>
        <a:bodyPr/>
        <a:lstStyle/>
        <a:p>
          <a:r>
            <a:rPr lang="en-US" dirty="0" smtClean="0"/>
            <a:t>Identify civilian opportunities</a:t>
          </a:r>
          <a:endParaRPr lang="en-US" dirty="0"/>
        </a:p>
      </dgm:t>
    </dgm:pt>
    <dgm:pt modelId="{DB511D63-F2D2-4823-9C1C-CB2759ECE2D9}" type="parTrans" cxnId="{F437CA55-4141-413D-9451-39E2F0062CC4}">
      <dgm:prSet/>
      <dgm:spPr/>
      <dgm:t>
        <a:bodyPr/>
        <a:lstStyle/>
        <a:p>
          <a:endParaRPr lang="en-US"/>
        </a:p>
      </dgm:t>
    </dgm:pt>
    <dgm:pt modelId="{AFD7996A-B5F0-4404-A4A0-944C1E51C2A3}" type="sibTrans" cxnId="{F437CA55-4141-413D-9451-39E2F0062CC4}">
      <dgm:prSet/>
      <dgm:spPr/>
      <dgm:t>
        <a:bodyPr/>
        <a:lstStyle/>
        <a:p>
          <a:endParaRPr lang="en-US"/>
        </a:p>
      </dgm:t>
    </dgm:pt>
    <dgm:pt modelId="{BF298954-A3AC-6342-B774-647350D1AA6F}" type="pres">
      <dgm:prSet presAssocID="{16A51B52-3AC4-ED4F-89E4-5901821EBF4B}" presName="arrowDiagram" presStyleCnt="0">
        <dgm:presLayoutVars>
          <dgm:chMax val="5"/>
          <dgm:dir/>
          <dgm:resizeHandles val="exact"/>
        </dgm:presLayoutVars>
      </dgm:prSet>
      <dgm:spPr/>
    </dgm:pt>
    <dgm:pt modelId="{AFC0C313-B5B2-734A-AA4F-15FFA9F5AB83}" type="pres">
      <dgm:prSet presAssocID="{16A51B52-3AC4-ED4F-89E4-5901821EBF4B}" presName="arrow" presStyleLbl="bgShp" presStyleIdx="0" presStyleCnt="1" custScaleY="111643" custLinFactNeighborY="-1753"/>
      <dgm:spPr>
        <a:gradFill flip="none" rotWithShape="1">
          <a:gsLst>
            <a:gs pos="9000">
              <a:schemeClr val="bg2">
                <a:lumMod val="75000"/>
              </a:schemeClr>
            </a:gs>
            <a:gs pos="50000">
              <a:schemeClr val="accent1">
                <a:tint val="44500"/>
                <a:satMod val="160000"/>
              </a:schemeClr>
            </a:gs>
            <a:gs pos="100000">
              <a:schemeClr val="accent1">
                <a:tint val="23500"/>
                <a:satMod val="160000"/>
              </a:schemeClr>
            </a:gs>
          </a:gsLst>
          <a:lin ang="5400000" scaled="1"/>
          <a:tileRect/>
        </a:gradFill>
        <a:ln>
          <a:solidFill>
            <a:schemeClr val="accent5">
              <a:lumMod val="75000"/>
            </a:schemeClr>
          </a:solidFill>
        </a:ln>
      </dgm:spPr>
    </dgm:pt>
    <dgm:pt modelId="{2110AFCB-2B51-4CC8-B7D2-1032F57A44A7}" type="pres">
      <dgm:prSet presAssocID="{16A51B52-3AC4-ED4F-89E4-5901821EBF4B}" presName="arrowDiagram5" presStyleCnt="0"/>
      <dgm:spPr/>
    </dgm:pt>
    <dgm:pt modelId="{AEEF3B45-D081-4862-BFDB-0F27EDFEA32E}" type="pres">
      <dgm:prSet presAssocID="{81367FA0-8C3B-8740-BC89-98086D8376AB}" presName="bullet5a" presStyleLbl="node1" presStyleIdx="0" presStyleCnt="5"/>
      <dgm:spPr/>
    </dgm:pt>
    <dgm:pt modelId="{0471FF7C-5F9A-4BC2-9A54-1B531B97A221}" type="pres">
      <dgm:prSet presAssocID="{81367FA0-8C3B-8740-BC89-98086D8376AB}" presName="textBox5a" presStyleLbl="revTx" presStyleIdx="0" presStyleCnt="5" custScaleX="118192">
        <dgm:presLayoutVars>
          <dgm:bulletEnabled val="1"/>
        </dgm:presLayoutVars>
      </dgm:prSet>
      <dgm:spPr/>
      <dgm:t>
        <a:bodyPr/>
        <a:lstStyle/>
        <a:p>
          <a:endParaRPr lang="en-US"/>
        </a:p>
      </dgm:t>
    </dgm:pt>
    <dgm:pt modelId="{8EF3F5AC-633D-4143-A299-3842FBBE7C41}" type="pres">
      <dgm:prSet presAssocID="{8C295B98-CC96-45E6-84B0-2066533A7D5F}" presName="bullet5b" presStyleLbl="node1" presStyleIdx="1" presStyleCnt="5"/>
      <dgm:spPr/>
    </dgm:pt>
    <dgm:pt modelId="{7A704FA4-95F4-4900-B050-D67A337F96C7}" type="pres">
      <dgm:prSet presAssocID="{8C295B98-CC96-45E6-84B0-2066533A7D5F}" presName="textBox5b" presStyleLbl="revTx" presStyleIdx="1" presStyleCnt="5" custScaleX="123394" custScaleY="85103" custLinFactNeighborX="17693" custLinFactNeighborY="-3746">
        <dgm:presLayoutVars>
          <dgm:bulletEnabled val="1"/>
        </dgm:presLayoutVars>
      </dgm:prSet>
      <dgm:spPr/>
      <dgm:t>
        <a:bodyPr/>
        <a:lstStyle/>
        <a:p>
          <a:endParaRPr lang="en-US"/>
        </a:p>
      </dgm:t>
    </dgm:pt>
    <dgm:pt modelId="{A6EAEA29-F5E5-4F2F-A1A1-02E5BD68F861}" type="pres">
      <dgm:prSet presAssocID="{2CE681DE-6714-4B23-87F4-0D552DFC2175}" presName="bullet5c" presStyleLbl="node1" presStyleIdx="2" presStyleCnt="5"/>
      <dgm:spPr/>
    </dgm:pt>
    <dgm:pt modelId="{A0B6C986-567F-449C-9DB2-D0DBAF55DDF2}" type="pres">
      <dgm:prSet presAssocID="{2CE681DE-6714-4B23-87F4-0D552DFC2175}" presName="textBox5c" presStyleLbl="revTx" presStyleIdx="2" presStyleCnt="5">
        <dgm:presLayoutVars>
          <dgm:bulletEnabled val="1"/>
        </dgm:presLayoutVars>
      </dgm:prSet>
      <dgm:spPr/>
      <dgm:t>
        <a:bodyPr/>
        <a:lstStyle/>
        <a:p>
          <a:endParaRPr lang="en-US"/>
        </a:p>
      </dgm:t>
    </dgm:pt>
    <dgm:pt modelId="{34561FBA-348D-45D5-A31A-127D028F8B2A}" type="pres">
      <dgm:prSet presAssocID="{ED1DBD2E-0A2E-4C18-B716-6AD7C8598942}" presName="bullet5d" presStyleLbl="node1" presStyleIdx="3" presStyleCnt="5"/>
      <dgm:spPr/>
    </dgm:pt>
    <dgm:pt modelId="{9CB28FDD-BD1F-4F41-A32D-C10A970E2EB1}" type="pres">
      <dgm:prSet presAssocID="{ED1DBD2E-0A2E-4C18-B716-6AD7C8598942}" presName="textBox5d" presStyleLbl="revTx" presStyleIdx="3" presStyleCnt="5">
        <dgm:presLayoutVars>
          <dgm:bulletEnabled val="1"/>
        </dgm:presLayoutVars>
      </dgm:prSet>
      <dgm:spPr/>
      <dgm:t>
        <a:bodyPr/>
        <a:lstStyle/>
        <a:p>
          <a:endParaRPr lang="en-US"/>
        </a:p>
      </dgm:t>
    </dgm:pt>
    <dgm:pt modelId="{8D7C801C-1D0F-4048-9397-0BF15632B660}" type="pres">
      <dgm:prSet presAssocID="{F6B2C031-3514-4234-A600-733630CF9364}" presName="bullet5e" presStyleLbl="node1" presStyleIdx="4" presStyleCnt="5"/>
      <dgm:spPr/>
    </dgm:pt>
    <dgm:pt modelId="{BF4FD8F4-2539-48C2-B38D-38EEDD2152E2}" type="pres">
      <dgm:prSet presAssocID="{F6B2C031-3514-4234-A600-733630CF9364}" presName="textBox5e" presStyleLbl="revTx" presStyleIdx="4" presStyleCnt="5">
        <dgm:presLayoutVars>
          <dgm:bulletEnabled val="1"/>
        </dgm:presLayoutVars>
      </dgm:prSet>
      <dgm:spPr/>
      <dgm:t>
        <a:bodyPr/>
        <a:lstStyle/>
        <a:p>
          <a:endParaRPr lang="en-US"/>
        </a:p>
      </dgm:t>
    </dgm:pt>
  </dgm:ptLst>
  <dgm:cxnLst>
    <dgm:cxn modelId="{F437CA55-4141-413D-9451-39E2F0062CC4}" srcId="{16A51B52-3AC4-ED4F-89E4-5901821EBF4B}" destId="{8C295B98-CC96-45E6-84B0-2066533A7D5F}" srcOrd="1" destOrd="0" parTransId="{DB511D63-F2D2-4823-9C1C-CB2759ECE2D9}" sibTransId="{AFD7996A-B5F0-4404-A4A0-944C1E51C2A3}"/>
    <dgm:cxn modelId="{F6FB2ED2-1FCA-4111-B36A-B55BC5007B7A}" srcId="{16A51B52-3AC4-ED4F-89E4-5901821EBF4B}" destId="{ED1DBD2E-0A2E-4C18-B716-6AD7C8598942}" srcOrd="3" destOrd="0" parTransId="{B93939ED-E248-489F-927E-6FD880FF2D7A}" sibTransId="{EC57DFB2-4192-4862-8646-634D06DB582D}"/>
    <dgm:cxn modelId="{25FEA164-84A6-4212-BC2B-C68E4A8DECA6}" srcId="{16A51B52-3AC4-ED4F-89E4-5901821EBF4B}" destId="{2CE681DE-6714-4B23-87F4-0D552DFC2175}" srcOrd="2" destOrd="0" parTransId="{77D92289-B5B7-457D-BBE1-BDBA7312EA81}" sibTransId="{9F09557F-A230-4C94-85A0-AEAD458DB8F7}"/>
    <dgm:cxn modelId="{49CDEF03-AB46-4731-AAE3-2C88ED9A6B5B}" type="presOf" srcId="{F6B2C031-3514-4234-A600-733630CF9364}" destId="{BF4FD8F4-2539-48C2-B38D-38EEDD2152E2}" srcOrd="0" destOrd="0" presId="urn:microsoft.com/office/officeart/2005/8/layout/arrow2"/>
    <dgm:cxn modelId="{173CF3FF-B617-4E46-B4B6-F615EAA2D79A}" srcId="{16A51B52-3AC4-ED4F-89E4-5901821EBF4B}" destId="{F6B2C031-3514-4234-A600-733630CF9364}" srcOrd="4" destOrd="0" parTransId="{2777C67E-A591-4891-B79D-E691D48DB3DD}" sibTransId="{1160C66C-50F7-4BD4-8C92-D67E609860C9}"/>
    <dgm:cxn modelId="{1A9E0342-8195-A345-97C6-27958D8FE98C}" srcId="{16A51B52-3AC4-ED4F-89E4-5901821EBF4B}" destId="{81367FA0-8C3B-8740-BC89-98086D8376AB}" srcOrd="0" destOrd="0" parTransId="{2C2517EE-EEED-D54E-9963-28B6A7C6320D}" sibTransId="{D05B3370-65A9-984B-A629-90118080E6F1}"/>
    <dgm:cxn modelId="{20891C13-52A8-44B2-9DFC-CCE57BD44199}" type="presOf" srcId="{2CE681DE-6714-4B23-87F4-0D552DFC2175}" destId="{A0B6C986-567F-449C-9DB2-D0DBAF55DDF2}" srcOrd="0" destOrd="0" presId="urn:microsoft.com/office/officeart/2005/8/layout/arrow2"/>
    <dgm:cxn modelId="{6EE2B6C3-3BDC-4672-AA66-04774229136C}" type="presOf" srcId="{16A51B52-3AC4-ED4F-89E4-5901821EBF4B}" destId="{BF298954-A3AC-6342-B774-647350D1AA6F}" srcOrd="0" destOrd="0" presId="urn:microsoft.com/office/officeart/2005/8/layout/arrow2"/>
    <dgm:cxn modelId="{3405F051-6881-4710-9D42-7CDBD6805170}" type="presOf" srcId="{ED1DBD2E-0A2E-4C18-B716-6AD7C8598942}" destId="{9CB28FDD-BD1F-4F41-A32D-C10A970E2EB1}" srcOrd="0" destOrd="0" presId="urn:microsoft.com/office/officeart/2005/8/layout/arrow2"/>
    <dgm:cxn modelId="{A34AABA7-02A9-4513-B17F-0ADD41CB7768}" type="presOf" srcId="{81367FA0-8C3B-8740-BC89-98086D8376AB}" destId="{0471FF7C-5F9A-4BC2-9A54-1B531B97A221}" srcOrd="0" destOrd="0" presId="urn:microsoft.com/office/officeart/2005/8/layout/arrow2"/>
    <dgm:cxn modelId="{D173343F-C3CB-4D24-94A9-91185A1E8D45}" type="presOf" srcId="{8C295B98-CC96-45E6-84B0-2066533A7D5F}" destId="{7A704FA4-95F4-4900-B050-D67A337F96C7}" srcOrd="0" destOrd="0" presId="urn:microsoft.com/office/officeart/2005/8/layout/arrow2"/>
    <dgm:cxn modelId="{13863179-AB04-4014-B211-7AA4019F8906}" type="presParOf" srcId="{BF298954-A3AC-6342-B774-647350D1AA6F}" destId="{AFC0C313-B5B2-734A-AA4F-15FFA9F5AB83}" srcOrd="0" destOrd="0" presId="urn:microsoft.com/office/officeart/2005/8/layout/arrow2"/>
    <dgm:cxn modelId="{0616BE15-7469-4C93-B1B4-5142A0D2C75E}" type="presParOf" srcId="{BF298954-A3AC-6342-B774-647350D1AA6F}" destId="{2110AFCB-2B51-4CC8-B7D2-1032F57A44A7}" srcOrd="1" destOrd="0" presId="urn:microsoft.com/office/officeart/2005/8/layout/arrow2"/>
    <dgm:cxn modelId="{4148B1DF-497B-42E5-A702-24A711AF1703}" type="presParOf" srcId="{2110AFCB-2B51-4CC8-B7D2-1032F57A44A7}" destId="{AEEF3B45-D081-4862-BFDB-0F27EDFEA32E}" srcOrd="0" destOrd="0" presId="urn:microsoft.com/office/officeart/2005/8/layout/arrow2"/>
    <dgm:cxn modelId="{F228B442-4493-4379-A487-C01B222CBAEC}" type="presParOf" srcId="{2110AFCB-2B51-4CC8-B7D2-1032F57A44A7}" destId="{0471FF7C-5F9A-4BC2-9A54-1B531B97A221}" srcOrd="1" destOrd="0" presId="urn:microsoft.com/office/officeart/2005/8/layout/arrow2"/>
    <dgm:cxn modelId="{549F5632-8CB9-4B8E-A4EA-F1F7D0452504}" type="presParOf" srcId="{2110AFCB-2B51-4CC8-B7D2-1032F57A44A7}" destId="{8EF3F5AC-633D-4143-A299-3842FBBE7C41}" srcOrd="2" destOrd="0" presId="urn:microsoft.com/office/officeart/2005/8/layout/arrow2"/>
    <dgm:cxn modelId="{E69603B1-A2EA-4998-B93D-C7511C13164D}" type="presParOf" srcId="{2110AFCB-2B51-4CC8-B7D2-1032F57A44A7}" destId="{7A704FA4-95F4-4900-B050-D67A337F96C7}" srcOrd="3" destOrd="0" presId="urn:microsoft.com/office/officeart/2005/8/layout/arrow2"/>
    <dgm:cxn modelId="{F648BBC2-776D-4CAB-AB5D-43AD291C2305}" type="presParOf" srcId="{2110AFCB-2B51-4CC8-B7D2-1032F57A44A7}" destId="{A6EAEA29-F5E5-4F2F-A1A1-02E5BD68F861}" srcOrd="4" destOrd="0" presId="urn:microsoft.com/office/officeart/2005/8/layout/arrow2"/>
    <dgm:cxn modelId="{EC51962C-E7CB-4216-86B3-516193A3823C}" type="presParOf" srcId="{2110AFCB-2B51-4CC8-B7D2-1032F57A44A7}" destId="{A0B6C986-567F-449C-9DB2-D0DBAF55DDF2}" srcOrd="5" destOrd="0" presId="urn:microsoft.com/office/officeart/2005/8/layout/arrow2"/>
    <dgm:cxn modelId="{39356DE8-F46F-4042-94A7-5BAAB929AF5B}" type="presParOf" srcId="{2110AFCB-2B51-4CC8-B7D2-1032F57A44A7}" destId="{34561FBA-348D-45D5-A31A-127D028F8B2A}" srcOrd="6" destOrd="0" presId="urn:microsoft.com/office/officeart/2005/8/layout/arrow2"/>
    <dgm:cxn modelId="{5C5EB744-7AB3-49FF-956C-263DA9A94FF6}" type="presParOf" srcId="{2110AFCB-2B51-4CC8-B7D2-1032F57A44A7}" destId="{9CB28FDD-BD1F-4F41-A32D-C10A970E2EB1}" srcOrd="7" destOrd="0" presId="urn:microsoft.com/office/officeart/2005/8/layout/arrow2"/>
    <dgm:cxn modelId="{408E171D-FE82-4364-ACC3-94BA192A9F95}" type="presParOf" srcId="{2110AFCB-2B51-4CC8-B7D2-1032F57A44A7}" destId="{8D7C801C-1D0F-4048-9397-0BF15632B660}" srcOrd="8" destOrd="0" presId="urn:microsoft.com/office/officeart/2005/8/layout/arrow2"/>
    <dgm:cxn modelId="{CCC3B270-174B-47E4-B87C-7410EA967EFA}" type="presParOf" srcId="{2110AFCB-2B51-4CC8-B7D2-1032F57A44A7}" destId="{BF4FD8F4-2539-48C2-B38D-38EEDD2152E2}"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C0C313-B5B2-734A-AA4F-15FFA9F5AB83}">
      <dsp:nvSpPr>
        <dsp:cNvPr id="0" name=""/>
        <dsp:cNvSpPr/>
      </dsp:nvSpPr>
      <dsp:spPr>
        <a:xfrm>
          <a:off x="40922" y="-282588"/>
          <a:ext cx="7766755" cy="5419399"/>
        </a:xfrm>
        <a:prstGeom prst="swooshArrow">
          <a:avLst>
            <a:gd name="adj1" fmla="val 25000"/>
            <a:gd name="adj2" fmla="val 25000"/>
          </a:avLst>
        </a:prstGeom>
        <a:gradFill flip="none" rotWithShape="1">
          <a:gsLst>
            <a:gs pos="9000">
              <a:schemeClr val="bg2">
                <a:lumMod val="75000"/>
              </a:schemeClr>
            </a:gs>
            <a:gs pos="50000">
              <a:schemeClr val="accent1">
                <a:tint val="44500"/>
                <a:satMod val="160000"/>
              </a:schemeClr>
            </a:gs>
            <a:gs pos="100000">
              <a:schemeClr val="accent1">
                <a:tint val="23500"/>
                <a:satMod val="160000"/>
              </a:schemeClr>
            </a:gs>
          </a:gsLst>
          <a:lin ang="5400000" scaled="1"/>
          <a:tileRect/>
        </a:gradFill>
        <a:ln>
          <a:solidFill>
            <a:schemeClr val="accent5">
              <a:lumMod val="7500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EEF3B45-D081-4862-BFDB-0F27EDFEA32E}">
      <dsp:nvSpPr>
        <dsp:cNvPr id="0" name=""/>
        <dsp:cNvSpPr/>
      </dsp:nvSpPr>
      <dsp:spPr>
        <a:xfrm>
          <a:off x="805947" y="3609599"/>
          <a:ext cx="178635" cy="17863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71FF7C-5F9A-4BC2-9A54-1B531B97A221}">
      <dsp:nvSpPr>
        <dsp:cNvPr id="0" name=""/>
        <dsp:cNvSpPr/>
      </dsp:nvSpPr>
      <dsp:spPr>
        <a:xfrm>
          <a:off x="802718" y="3698917"/>
          <a:ext cx="1202538" cy="1155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55" tIns="0" rIns="0" bIns="0" numCol="1" spcCol="1270" anchor="t" anchorCtr="0">
          <a:noAutofit/>
        </a:bodyPr>
        <a:lstStyle/>
        <a:p>
          <a:pPr lvl="0" algn="ctr" defTabSz="844550">
            <a:lnSpc>
              <a:spcPct val="90000"/>
            </a:lnSpc>
            <a:spcBef>
              <a:spcPct val="0"/>
            </a:spcBef>
            <a:spcAft>
              <a:spcPct val="35000"/>
            </a:spcAft>
          </a:pPr>
          <a:r>
            <a:rPr lang="en-US" sz="1900" kern="1200" dirty="0" smtClean="0"/>
            <a:t>Examine military experience </a:t>
          </a:r>
          <a:endParaRPr lang="en-US" sz="1900" b="1" kern="1200" dirty="0">
            <a:solidFill>
              <a:schemeClr val="tx1"/>
            </a:solidFill>
            <a:latin typeface="Arial" pitchFamily="34" charset="0"/>
            <a:cs typeface="Arial" pitchFamily="34" charset="0"/>
          </a:endParaRPr>
        </a:p>
      </dsp:txBody>
      <dsp:txXfrm>
        <a:off x="802718" y="3698917"/>
        <a:ext cx="1202538" cy="1155304"/>
      </dsp:txXfrm>
    </dsp:sp>
    <dsp:sp modelId="{8EF3F5AC-633D-4143-A299-3842FBBE7C41}">
      <dsp:nvSpPr>
        <dsp:cNvPr id="0" name=""/>
        <dsp:cNvSpPr/>
      </dsp:nvSpPr>
      <dsp:spPr>
        <a:xfrm>
          <a:off x="1772908" y="2680501"/>
          <a:ext cx="279603" cy="2796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704FA4-95F4-4900-B050-D67A337F96C7}">
      <dsp:nvSpPr>
        <dsp:cNvPr id="0" name=""/>
        <dsp:cNvSpPr/>
      </dsp:nvSpPr>
      <dsp:spPr>
        <a:xfrm>
          <a:off x="1990015" y="2895608"/>
          <a:ext cx="1590895" cy="1730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56" tIns="0" rIns="0" bIns="0" numCol="1" spcCol="1270" anchor="t" anchorCtr="0">
          <a:noAutofit/>
        </a:bodyPr>
        <a:lstStyle/>
        <a:p>
          <a:pPr lvl="0" algn="l" defTabSz="755650">
            <a:lnSpc>
              <a:spcPct val="90000"/>
            </a:lnSpc>
            <a:spcBef>
              <a:spcPct val="0"/>
            </a:spcBef>
            <a:spcAft>
              <a:spcPct val="35000"/>
            </a:spcAft>
          </a:pPr>
          <a:r>
            <a:rPr lang="en-US" sz="1700" kern="1200" dirty="0" smtClean="0"/>
            <a:t>Identify civilian opportunities</a:t>
          </a:r>
          <a:endParaRPr lang="en-US" sz="1700" kern="1200" dirty="0"/>
        </a:p>
      </dsp:txBody>
      <dsp:txXfrm>
        <a:off x="1990015" y="2895608"/>
        <a:ext cx="1590895" cy="1730926"/>
      </dsp:txXfrm>
    </dsp:sp>
    <dsp:sp modelId="{A6EAEA29-F5E5-4F2F-A1A1-02E5BD68F861}">
      <dsp:nvSpPr>
        <dsp:cNvPr id="0" name=""/>
        <dsp:cNvSpPr/>
      </dsp:nvSpPr>
      <dsp:spPr>
        <a:xfrm>
          <a:off x="3015589" y="1939747"/>
          <a:ext cx="372804" cy="37280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B6C986-567F-449C-9DB2-D0DBAF55DDF2}">
      <dsp:nvSpPr>
        <dsp:cNvPr id="0" name=""/>
        <dsp:cNvSpPr/>
      </dsp:nvSpPr>
      <dsp:spPr>
        <a:xfrm>
          <a:off x="3201991" y="2126149"/>
          <a:ext cx="1498983" cy="2728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541" tIns="0" rIns="0" bIns="0" numCol="1" spcCol="1270" anchor="t" anchorCtr="0">
          <a:noAutofit/>
        </a:bodyPr>
        <a:lstStyle/>
        <a:p>
          <a:pPr lvl="0" algn="l" defTabSz="755650">
            <a:lnSpc>
              <a:spcPct val="90000"/>
            </a:lnSpc>
            <a:spcBef>
              <a:spcPct val="0"/>
            </a:spcBef>
            <a:spcAft>
              <a:spcPct val="35000"/>
            </a:spcAft>
          </a:pPr>
          <a:r>
            <a:rPr lang="en-US" sz="1700" kern="1200" dirty="0" smtClean="0"/>
            <a:t>Identify requirements</a:t>
          </a:r>
          <a:endParaRPr lang="en-US" sz="1700" kern="1200" dirty="0"/>
        </a:p>
      </dsp:txBody>
      <dsp:txXfrm>
        <a:off x="3201991" y="2126149"/>
        <a:ext cx="1498983" cy="2728072"/>
      </dsp:txXfrm>
    </dsp:sp>
    <dsp:sp modelId="{34561FBA-348D-45D5-A31A-127D028F8B2A}">
      <dsp:nvSpPr>
        <dsp:cNvPr id="0" name=""/>
        <dsp:cNvSpPr/>
      </dsp:nvSpPr>
      <dsp:spPr>
        <a:xfrm>
          <a:off x="4460206" y="1361123"/>
          <a:ext cx="481538" cy="48153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B28FDD-BD1F-4F41-A32D-C10A970E2EB1}">
      <dsp:nvSpPr>
        <dsp:cNvPr id="0" name=""/>
        <dsp:cNvSpPr/>
      </dsp:nvSpPr>
      <dsp:spPr>
        <a:xfrm>
          <a:off x="4700975" y="1601893"/>
          <a:ext cx="1553351" cy="325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157" tIns="0" rIns="0" bIns="0" numCol="1" spcCol="1270" anchor="t" anchorCtr="0">
          <a:noAutofit/>
        </a:bodyPr>
        <a:lstStyle/>
        <a:p>
          <a:pPr lvl="0" algn="l" defTabSz="755650">
            <a:lnSpc>
              <a:spcPct val="90000"/>
            </a:lnSpc>
            <a:spcBef>
              <a:spcPct val="0"/>
            </a:spcBef>
            <a:spcAft>
              <a:spcPct val="35000"/>
            </a:spcAft>
          </a:pPr>
          <a:r>
            <a:rPr lang="en-US" sz="1700" kern="1200" dirty="0" smtClean="0"/>
            <a:t>Explore the LMI</a:t>
          </a:r>
          <a:endParaRPr lang="en-US" sz="1700" kern="1200" dirty="0"/>
        </a:p>
      </dsp:txBody>
      <dsp:txXfrm>
        <a:off x="4700975" y="1601893"/>
        <a:ext cx="1553351" cy="3252328"/>
      </dsp:txXfrm>
    </dsp:sp>
    <dsp:sp modelId="{8D7C801C-1D0F-4048-9397-0BF15632B660}">
      <dsp:nvSpPr>
        <dsp:cNvPr id="0" name=""/>
        <dsp:cNvSpPr/>
      </dsp:nvSpPr>
      <dsp:spPr>
        <a:xfrm>
          <a:off x="5947539" y="974727"/>
          <a:ext cx="613573" cy="61357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4FD8F4-2539-48C2-B38D-38EEDD2152E2}">
      <dsp:nvSpPr>
        <dsp:cNvPr id="0" name=""/>
        <dsp:cNvSpPr/>
      </dsp:nvSpPr>
      <dsp:spPr>
        <a:xfrm>
          <a:off x="6254326" y="1281514"/>
          <a:ext cx="1553351" cy="3572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120" tIns="0" rIns="0" bIns="0" numCol="1" spcCol="1270" anchor="t" anchorCtr="0">
          <a:noAutofit/>
        </a:bodyPr>
        <a:lstStyle/>
        <a:p>
          <a:pPr lvl="0" algn="l" defTabSz="755650">
            <a:lnSpc>
              <a:spcPct val="90000"/>
            </a:lnSpc>
            <a:spcBef>
              <a:spcPct val="0"/>
            </a:spcBef>
            <a:spcAft>
              <a:spcPct val="35000"/>
            </a:spcAft>
          </a:pPr>
          <a:r>
            <a:rPr lang="en-US" sz="1700" kern="1200" dirty="0" smtClean="0"/>
            <a:t>Document the gap</a:t>
          </a:r>
          <a:endParaRPr lang="en-US" sz="1700" kern="1200" dirty="0"/>
        </a:p>
      </dsp:txBody>
      <dsp:txXfrm>
        <a:off x="6254326" y="1281514"/>
        <a:ext cx="1553351" cy="357270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953" cy="463867"/>
          </a:xfrm>
          <a:prstGeom prst="rect">
            <a:avLst/>
          </a:prstGeom>
        </p:spPr>
        <p:txBody>
          <a:bodyPr vert="horz" lIns="90937" tIns="45469" rIns="90937" bIns="45469" rtlCol="0"/>
          <a:lstStyle>
            <a:lvl1pPr algn="l">
              <a:defRPr sz="1200"/>
            </a:lvl1pPr>
          </a:lstStyle>
          <a:p>
            <a:endParaRPr lang="en-US" dirty="0"/>
          </a:p>
        </p:txBody>
      </p:sp>
      <p:sp>
        <p:nvSpPr>
          <p:cNvPr id="3" name="Date Placeholder 2"/>
          <p:cNvSpPr>
            <a:spLocks noGrp="1"/>
          </p:cNvSpPr>
          <p:nvPr>
            <p:ph type="dt" sz="quarter" idx="1"/>
          </p:nvPr>
        </p:nvSpPr>
        <p:spPr>
          <a:xfrm>
            <a:off x="3934375" y="0"/>
            <a:ext cx="3010953" cy="463867"/>
          </a:xfrm>
          <a:prstGeom prst="rect">
            <a:avLst/>
          </a:prstGeom>
        </p:spPr>
        <p:txBody>
          <a:bodyPr vert="horz" lIns="90937" tIns="45469" rIns="90937" bIns="45469" rtlCol="0"/>
          <a:lstStyle>
            <a:lvl1pPr algn="r">
              <a:defRPr sz="1200"/>
            </a:lvl1pPr>
          </a:lstStyle>
          <a:p>
            <a:fld id="{E71F429B-32A6-46FE-AED3-657390F1FFA9}" type="datetimeFigureOut">
              <a:rPr lang="en-US" smtClean="0"/>
              <a:pPr/>
              <a:t>2/11/2013</a:t>
            </a:fld>
            <a:endParaRPr lang="en-US" dirty="0"/>
          </a:p>
        </p:txBody>
      </p:sp>
      <p:sp>
        <p:nvSpPr>
          <p:cNvPr id="4" name="Footer Placeholder 3"/>
          <p:cNvSpPr>
            <a:spLocks noGrp="1"/>
          </p:cNvSpPr>
          <p:nvPr>
            <p:ph type="ftr" sz="quarter" idx="2"/>
          </p:nvPr>
        </p:nvSpPr>
        <p:spPr>
          <a:xfrm>
            <a:off x="0" y="8805550"/>
            <a:ext cx="3010953" cy="463867"/>
          </a:xfrm>
          <a:prstGeom prst="rect">
            <a:avLst/>
          </a:prstGeom>
        </p:spPr>
        <p:txBody>
          <a:bodyPr vert="horz" lIns="90937" tIns="45469" rIns="90937" bIns="454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375" y="8805550"/>
            <a:ext cx="3010953" cy="463867"/>
          </a:xfrm>
          <a:prstGeom prst="rect">
            <a:avLst/>
          </a:prstGeom>
        </p:spPr>
        <p:txBody>
          <a:bodyPr vert="horz" lIns="90937" tIns="45469" rIns="90937" bIns="45469" rtlCol="0" anchor="b"/>
          <a:lstStyle>
            <a:lvl1pPr algn="r">
              <a:defRPr sz="1200"/>
            </a:lvl1pPr>
          </a:lstStyle>
          <a:p>
            <a:fld id="{4C6B80C6-60D7-4469-BB57-35883E08E42C}" type="slidenum">
              <a:rPr lang="en-US" smtClean="0"/>
              <a:pPr/>
              <a:t>‹#›</a:t>
            </a:fld>
            <a:endParaRPr lang="en-US" dirty="0"/>
          </a:p>
        </p:txBody>
      </p:sp>
    </p:spTree>
    <p:extLst>
      <p:ext uri="{BB962C8B-B14F-4D97-AF65-F5344CB8AC3E}">
        <p14:creationId xmlns:p14="http://schemas.microsoft.com/office/powerpoint/2010/main" xmlns="" val="212542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dirty="0"/>
          </a:p>
        </p:txBody>
      </p:sp>
      <p:sp>
        <p:nvSpPr>
          <p:cNvPr id="3" name="Date Placeholder 2"/>
          <p:cNvSpPr>
            <a:spLocks noGrp="1"/>
          </p:cNvSpPr>
          <p:nvPr>
            <p:ph type="dt" idx="1"/>
          </p:nvPr>
        </p:nvSpPr>
        <p:spPr>
          <a:xfrm>
            <a:off x="3934970" y="0"/>
            <a:ext cx="3010323" cy="463550"/>
          </a:xfrm>
          <a:prstGeom prst="rect">
            <a:avLst/>
          </a:prstGeom>
        </p:spPr>
        <p:txBody>
          <a:bodyPr vert="horz" lIns="92665" tIns="46333" rIns="92665" bIns="46333" rtlCol="0"/>
          <a:lstStyle>
            <a:lvl1pPr algn="r">
              <a:defRPr sz="1200"/>
            </a:lvl1pPr>
          </a:lstStyle>
          <a:p>
            <a:fld id="{91B3828E-968C-43ED-868C-D4D5A733C216}" type="datetimeFigureOut">
              <a:rPr lang="en-US" smtClean="0"/>
              <a:pPr/>
              <a:t>2/11/2013</a:t>
            </a:fld>
            <a:endParaRPr lang="en-US" dirty="0"/>
          </a:p>
        </p:txBody>
      </p:sp>
      <p:sp>
        <p:nvSpPr>
          <p:cNvPr id="4" name="Slide Image Placeholder 3"/>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2665" tIns="46333" rIns="92665" bIns="46333" rtlCol="0" anchor="ctr"/>
          <a:lstStyle/>
          <a:p>
            <a:endParaRPr lang="en-US" dirty="0"/>
          </a:p>
        </p:txBody>
      </p:sp>
      <p:sp>
        <p:nvSpPr>
          <p:cNvPr id="5" name="Notes Placeholder 4"/>
          <p:cNvSpPr>
            <a:spLocks noGrp="1"/>
          </p:cNvSpPr>
          <p:nvPr>
            <p:ph type="body" sz="quarter" idx="3"/>
          </p:nvPr>
        </p:nvSpPr>
        <p:spPr>
          <a:xfrm>
            <a:off x="694690" y="4403725"/>
            <a:ext cx="5557520" cy="4171950"/>
          </a:xfrm>
          <a:prstGeom prst="rect">
            <a:avLst/>
          </a:prstGeom>
        </p:spPr>
        <p:txBody>
          <a:bodyPr vert="horz" lIns="92665" tIns="46333" rIns="92665" bIns="463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805841"/>
            <a:ext cx="3010323" cy="463550"/>
          </a:xfrm>
          <a:prstGeom prst="rect">
            <a:avLst/>
          </a:prstGeom>
        </p:spPr>
        <p:txBody>
          <a:bodyPr vert="horz" lIns="92665" tIns="46333" rIns="92665" bIns="46333" rtlCol="0" anchor="b"/>
          <a:lstStyle>
            <a:lvl1pPr algn="r">
              <a:defRPr sz="1200"/>
            </a:lvl1pPr>
          </a:lstStyle>
          <a:p>
            <a:fld id="{4E50745C-F7BB-4C28-80E2-A25D8D0991F0}" type="slidenum">
              <a:rPr lang="en-US" smtClean="0"/>
              <a:pPr/>
              <a:t>‹#›</a:t>
            </a:fld>
            <a:endParaRPr lang="en-US" dirty="0"/>
          </a:p>
        </p:txBody>
      </p:sp>
    </p:spTree>
    <p:extLst>
      <p:ext uri="{BB962C8B-B14F-4D97-AF65-F5344CB8AC3E}">
        <p14:creationId xmlns:p14="http://schemas.microsoft.com/office/powerpoint/2010/main" xmlns="" val="182293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mart.navy.mil/smart/welcom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au.af.mil/ccaf/transcripts.asp" TargetMode="External"/><Relationship Id="rId4" Type="http://schemas.openxmlformats.org/officeDocument/2006/relationships/hyperlink" Target="https://aartstranscript.army.mi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9371">
              <a:defRPr/>
            </a:pPr>
            <a:endParaRPr lang="en-US" dirty="0" smtClean="0"/>
          </a:p>
        </p:txBody>
      </p:sp>
      <p:sp>
        <p:nvSpPr>
          <p:cNvPr id="4" name="Slide Number Placeholder 3"/>
          <p:cNvSpPr>
            <a:spLocks noGrp="1"/>
          </p:cNvSpPr>
          <p:nvPr>
            <p:ph type="sldNum" sz="quarter" idx="10"/>
          </p:nvPr>
        </p:nvSpPr>
        <p:spPr/>
        <p:txBody>
          <a:bodyPr/>
          <a:lstStyle/>
          <a:p>
            <a:fld id="{4E50745C-F7BB-4C28-80E2-A25D8D0991F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PG 15 - Sometimes when drafting a crosswalk, multiple credentials are shown.  There can be 20-30 related credentials to specific occupations.  You will need to do research for the specific occupation and look at job listings to determine specific requirements.</a:t>
            </a:r>
          </a:p>
          <a:p>
            <a:r>
              <a:rPr lang="en-US" dirty="0" smtClean="0"/>
              <a:t> </a:t>
            </a:r>
          </a:p>
          <a:p>
            <a:r>
              <a:rPr lang="en-US" dirty="0" smtClean="0"/>
              <a:t>(Slide 10-11: 10min)</a:t>
            </a:r>
          </a:p>
          <a:p>
            <a:r>
              <a:rPr lang="en-US" b="1" dirty="0" smtClean="0"/>
              <a:t>NOTE:</a:t>
            </a:r>
            <a:r>
              <a:rPr lang="en-US" dirty="0" smtClean="0"/>
              <a:t>  Credentialing can cost money. </a:t>
            </a:r>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PG 14</a:t>
            </a:r>
          </a:p>
          <a:p>
            <a:r>
              <a:rPr lang="en-US" b="1" dirty="0" smtClean="0"/>
              <a:t>Facilitator:</a:t>
            </a:r>
            <a:r>
              <a:rPr lang="en-US" dirty="0" smtClean="0"/>
              <a:t>  Explain the main types of credentials and their differences. </a:t>
            </a:r>
          </a:p>
          <a:p>
            <a:r>
              <a:rPr lang="en-US" dirty="0" smtClean="0"/>
              <a:t> </a:t>
            </a:r>
          </a:p>
          <a:p>
            <a:r>
              <a:rPr lang="en-US" dirty="0" smtClean="0"/>
              <a:t>It is important to note the difference between </a:t>
            </a:r>
            <a:r>
              <a:rPr lang="en-US" i="1" dirty="0" smtClean="0"/>
              <a:t>certification </a:t>
            </a:r>
            <a:r>
              <a:rPr lang="en-US" dirty="0" smtClean="0"/>
              <a:t>programs and </a:t>
            </a:r>
            <a:r>
              <a:rPr lang="en-US" i="1" dirty="0" smtClean="0"/>
              <a:t>certificate</a:t>
            </a:r>
            <a:r>
              <a:rPr lang="en-US" dirty="0" smtClean="0"/>
              <a:t> programs:</a:t>
            </a:r>
          </a:p>
          <a:p>
            <a:pPr lvl="0"/>
            <a:r>
              <a:rPr lang="en-US" b="1" i="1" dirty="0" smtClean="0"/>
              <a:t>Certification programs</a:t>
            </a:r>
            <a:r>
              <a:rPr lang="en-US" dirty="0" smtClean="0"/>
              <a:t> attest to demonstrated competency in an occupational area.  They typically have recertification requirements that might include continuing education units.  </a:t>
            </a:r>
          </a:p>
          <a:p>
            <a:pPr lvl="0"/>
            <a:r>
              <a:rPr lang="en-US" b="1" i="1" dirty="0" smtClean="0"/>
              <a:t>A certificate program</a:t>
            </a:r>
            <a:r>
              <a:rPr lang="en-US" dirty="0" smtClean="0"/>
              <a:t>, on the other hand, is a training program on a topic for which participants receive a certificate after attendance and/or completion of the coursework.  These certificates typically don’t convey competency.</a:t>
            </a:r>
          </a:p>
          <a:p>
            <a:pPr lvl="0"/>
            <a:endParaRPr lang="en-US" dirty="0" smtClean="0"/>
          </a:p>
          <a:p>
            <a:pPr defTabSz="909371">
              <a:defRPr/>
            </a:pPr>
            <a:r>
              <a:rPr lang="en-US" sz="1600" b="1" dirty="0" smtClean="0"/>
              <a:t>Apprenticeship</a:t>
            </a:r>
            <a:r>
              <a:rPr lang="en-US" dirty="0" smtClean="0"/>
              <a:t> – A registered apprenticeship program is an industry based approach to training that combines paid on-the-job learning with job related education.  It is a written plan to move an employed apprentice from low or no skill level to the full performance level for occupationally identified skill sets.  The program must meet program parameters established under the National Apprenticeship Act, administered by the U.S. Department of Labor’s Office of Apprenticeship or a Secretary of Labor approved State Apprenticeship Agency.</a:t>
            </a:r>
          </a:p>
          <a:p>
            <a:pPr defTabSz="909371">
              <a:defRPr/>
            </a:pPr>
            <a:endParaRPr lang="en-US" dirty="0" smtClean="0"/>
          </a:p>
          <a:p>
            <a:pPr lvl="0"/>
            <a:r>
              <a:rPr lang="en-US" dirty="0" smtClean="0"/>
              <a:t>Army National Guard and Army Reserve Spouses may qualify for Federal educational benefits, i.e. DANTES (see your educational services officer). </a:t>
            </a:r>
          </a:p>
          <a:p>
            <a:pPr lvl="0"/>
            <a:r>
              <a:rPr lang="en-US" dirty="0" smtClean="0"/>
              <a:t>All spouses and dependents eligible for OASC on DANTES website.</a:t>
            </a:r>
          </a:p>
          <a:p>
            <a:pPr defTabSz="909371">
              <a:defRPr/>
            </a:pPr>
            <a:endParaRPr lang="en-US" dirty="0" smtClean="0"/>
          </a:p>
          <a:p>
            <a:pPr lvl="0"/>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PG 17</a:t>
            </a:r>
          </a:p>
          <a:p>
            <a:endParaRPr lang="en-US" dirty="0" smtClean="0"/>
          </a:p>
          <a:p>
            <a:r>
              <a:rPr lang="en-US" dirty="0" smtClean="0"/>
              <a:t>(Slide 12-13: 5min</a:t>
            </a:r>
            <a:r>
              <a:rPr lang="en-US" baseline="0" dirty="0" smtClean="0"/>
              <a:t> and 10min break suggested)</a:t>
            </a:r>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PG 18 - </a:t>
            </a:r>
            <a:r>
              <a:rPr lang="en-US" b="1" dirty="0" smtClean="0"/>
              <a:t>Facilitator Transition: </a:t>
            </a:r>
            <a:r>
              <a:rPr lang="en-US" dirty="0" smtClean="0"/>
              <a:t> Now that we’ve explored the resources that can assist you in determining your appropriate path, let’s look at some of the influences on career selection.</a:t>
            </a:r>
          </a:p>
          <a:p>
            <a:r>
              <a:rPr lang="en-US" b="1" dirty="0" smtClean="0"/>
              <a:t> </a:t>
            </a:r>
            <a:endParaRPr lang="en-US" dirty="0" smtClean="0"/>
          </a:p>
          <a:p>
            <a:r>
              <a:rPr lang="en-US" b="1" dirty="0" smtClean="0"/>
              <a:t> </a:t>
            </a:r>
            <a:endParaRPr lang="en-US" dirty="0" smtClean="0"/>
          </a:p>
          <a:p>
            <a:r>
              <a:rPr lang="en-US" dirty="0" smtClean="0"/>
              <a:t> </a:t>
            </a:r>
          </a:p>
          <a:p>
            <a:r>
              <a:rPr lang="en-US" b="1" dirty="0" smtClean="0"/>
              <a:t>Facilitator Note:</a:t>
            </a:r>
            <a:r>
              <a:rPr lang="en-US" dirty="0" smtClean="0"/>
              <a:t>  Emphasize that Reservists may need to consider interstate transfer &amp; unit logistics as part of their geographic decision.</a:t>
            </a:r>
          </a:p>
          <a:p>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14-15: Allocate 25min for completion of assessment (or longer if using hard copy).</a:t>
            </a:r>
          </a:p>
          <a:p>
            <a:r>
              <a:rPr lang="en-US" b="1" dirty="0" smtClean="0"/>
              <a:t>PG- 19 </a:t>
            </a:r>
            <a:r>
              <a:rPr lang="en-US" b="1" i="1" baseline="0" dirty="0" smtClean="0">
                <a:solidFill>
                  <a:srgbClr val="00B050"/>
                </a:solidFill>
              </a:rPr>
              <a:t>UPDATE new snap shot of O*Net HOME website</a:t>
            </a:r>
            <a:r>
              <a:rPr lang="en-US" i="1" baseline="0" dirty="0" smtClean="0">
                <a:solidFill>
                  <a:srgbClr val="00B050"/>
                </a:solidFill>
              </a:rPr>
              <a:t>. </a:t>
            </a:r>
            <a:r>
              <a:rPr lang="en-US" b="1" i="1" dirty="0" smtClean="0">
                <a:solidFill>
                  <a:srgbClr val="00B050"/>
                </a:solidFill>
              </a:rPr>
              <a:t> </a:t>
            </a:r>
            <a:r>
              <a:rPr lang="en-US" b="1" dirty="0" smtClean="0"/>
              <a:t>Facilitator Note:</a:t>
            </a:r>
            <a:r>
              <a:rPr lang="en-US" dirty="0" smtClean="0"/>
              <a:t>  Good resource links to O*NET and VA sites at bottom of screen and a resource for exploring occupations before the MOC Crosswalk.  </a:t>
            </a:r>
          </a:p>
          <a:p>
            <a:r>
              <a:rPr lang="en-US" dirty="0" smtClean="0"/>
              <a:t> </a:t>
            </a:r>
          </a:p>
          <a:p>
            <a:r>
              <a:rPr lang="en-US" b="1" dirty="0" smtClean="0"/>
              <a:t>Demonstrate:</a:t>
            </a:r>
            <a:r>
              <a:rPr lang="en-US" dirty="0" smtClean="0"/>
              <a:t> use the bottom link “My Next Move for Veterans” which is also on O*NET homepage</a:t>
            </a:r>
          </a:p>
          <a:p>
            <a:r>
              <a:rPr lang="en-US" dirty="0" smtClean="0"/>
              <a:t> </a:t>
            </a:r>
          </a:p>
          <a:p>
            <a:r>
              <a:rPr lang="en-US" b="1" dirty="0" smtClean="0"/>
              <a:t>PPT Deck:</a:t>
            </a:r>
            <a:endParaRPr lang="en-US" dirty="0" smtClean="0"/>
          </a:p>
          <a:p>
            <a:pPr lvl="0"/>
            <a:r>
              <a:rPr lang="en-US" dirty="0" smtClean="0"/>
              <a:t>Main Screen</a:t>
            </a:r>
          </a:p>
          <a:p>
            <a:pPr lvl="0"/>
            <a:r>
              <a:rPr lang="en-US" dirty="0" smtClean="0"/>
              <a:t>Occupational descriptors</a:t>
            </a:r>
          </a:p>
          <a:p>
            <a:pPr lvl="0"/>
            <a:r>
              <a:rPr lang="en-US" dirty="0" smtClean="0"/>
              <a:t>Credentials</a:t>
            </a:r>
          </a:p>
          <a:p>
            <a:pPr lvl="0"/>
            <a:r>
              <a:rPr lang="en-US" dirty="0" smtClean="0"/>
              <a:t>Job Banks</a:t>
            </a:r>
          </a:p>
          <a:p>
            <a:pPr lvl="0"/>
            <a:r>
              <a:rPr lang="en-US" dirty="0" smtClean="0"/>
              <a:t>Job Listing</a:t>
            </a:r>
          </a:p>
          <a:p>
            <a:pPr lvl="0"/>
            <a:r>
              <a:rPr lang="en-US" dirty="0" smtClean="0"/>
              <a:t>Applying Directly</a:t>
            </a:r>
          </a:p>
          <a:p>
            <a:pPr lvl="0"/>
            <a:r>
              <a:rPr lang="en-US" dirty="0" smtClean="0"/>
              <a:t>Interest Profiler</a:t>
            </a:r>
          </a:p>
          <a:p>
            <a:pPr lvl="0"/>
            <a:r>
              <a:rPr lang="en-US" dirty="0" smtClean="0"/>
              <a:t>Profiler Expanded</a:t>
            </a:r>
          </a:p>
          <a:p>
            <a:pPr lvl="0"/>
            <a:r>
              <a:rPr lang="en-US" dirty="0" smtClean="0"/>
              <a:t/>
            </a:r>
            <a:br>
              <a:rPr lang="en-US" dirty="0" smtClean="0"/>
            </a:br>
            <a:r>
              <a:rPr lang="en-US" b="1" dirty="0" smtClean="0"/>
              <a:t>See last slide for supplemental information.</a:t>
            </a:r>
            <a:endParaRPr lang="en-US" dirty="0" smtClean="0"/>
          </a:p>
        </p:txBody>
      </p:sp>
      <p:sp>
        <p:nvSpPr>
          <p:cNvPr id="4" name="Slide Number Placeholder 3"/>
          <p:cNvSpPr>
            <a:spLocks noGrp="1"/>
          </p:cNvSpPr>
          <p:nvPr>
            <p:ph type="sldNum" sz="quarter" idx="10"/>
          </p:nvPr>
        </p:nvSpPr>
        <p:spPr/>
        <p:txBody>
          <a:bodyPr/>
          <a:lstStyle/>
          <a:p>
            <a:fld id="{4E50745C-F7BB-4C28-80E2-A25D8D0991F0}"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PG </a:t>
            </a:r>
            <a:r>
              <a:rPr lang="en-US" baseline="0" dirty="0" smtClean="0"/>
              <a:t>19 –</a:t>
            </a:r>
            <a:r>
              <a:rPr lang="en-US" dirty="0" smtClean="0"/>
              <a:t>This is the home</a:t>
            </a:r>
            <a:r>
              <a:rPr lang="en-US" baseline="0" dirty="0" smtClean="0"/>
              <a:t> page view of the O*NET. </a:t>
            </a:r>
          </a:p>
          <a:p>
            <a:endParaRPr lang="en-US" baseline="0" dirty="0" smtClean="0"/>
          </a:p>
          <a:p>
            <a:r>
              <a:rPr lang="en-US" b="1" dirty="0" smtClean="0"/>
              <a:t>Facilitator Note:</a:t>
            </a:r>
            <a:r>
              <a:rPr lang="en-US" dirty="0" smtClean="0"/>
              <a:t>  Discuss O*NET on the next slide.</a:t>
            </a:r>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371">
              <a:defRPr/>
            </a:pPr>
            <a:r>
              <a:rPr lang="en-US" dirty="0" smtClean="0"/>
              <a:t>For paper version </a:t>
            </a:r>
            <a:r>
              <a:rPr lang="en-US" baseline="0" dirty="0" smtClean="0"/>
              <a:t>(PDF documents of interest profiler)</a:t>
            </a:r>
            <a:endParaRPr lang="en-US" dirty="0" smtClean="0"/>
          </a:p>
          <a:p>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19</a:t>
            </a:fld>
            <a:endParaRPr lang="en-US" dirty="0"/>
          </a:p>
        </p:txBody>
      </p:sp>
    </p:spTree>
    <p:extLst>
      <p:ext uri="{BB962C8B-B14F-4D97-AF65-F5344CB8AC3E}">
        <p14:creationId xmlns:p14="http://schemas.microsoft.com/office/powerpoint/2010/main" xmlns="" val="3674387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each link and show them what’s on the home</a:t>
            </a:r>
            <a:r>
              <a:rPr lang="en-US" baseline="0" dirty="0" smtClean="0"/>
              <a:t>page</a:t>
            </a:r>
          </a:p>
          <a:p>
            <a:endParaRPr lang="en-US" baseline="0" dirty="0" smtClean="0"/>
          </a:p>
          <a:p>
            <a:r>
              <a:rPr lang="en-US" baseline="0" dirty="0" smtClean="0"/>
              <a:t>VETSUCCESS links them to all of the above except BLS:</a:t>
            </a:r>
          </a:p>
          <a:p>
            <a:endParaRPr lang="en-US" baseline="0" dirty="0" smtClean="0"/>
          </a:p>
          <a:p>
            <a:r>
              <a:rPr lang="en-US" baseline="0" dirty="0" smtClean="0"/>
              <a:t>On BLS….demonstrate use of Occupational Outlook Handbook</a:t>
            </a:r>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22</a:t>
            </a:fld>
            <a:endParaRPr lang="en-US" dirty="0"/>
          </a:p>
        </p:txBody>
      </p:sp>
    </p:spTree>
    <p:extLst>
      <p:ext uri="{BB962C8B-B14F-4D97-AF65-F5344CB8AC3E}">
        <p14:creationId xmlns:p14="http://schemas.microsoft.com/office/powerpoint/2010/main" xmlns="" val="346577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PG-26 – UPDATE to match PG</a:t>
            </a:r>
          </a:p>
          <a:p>
            <a:r>
              <a:rPr lang="en-US" b="1" dirty="0" smtClean="0"/>
              <a:t>Facilitator Summary: </a:t>
            </a:r>
            <a:r>
              <a:rPr lang="en-US" dirty="0" smtClean="0"/>
              <a:t>(Slide 18-19: 5min)</a:t>
            </a:r>
          </a:p>
          <a:p>
            <a:r>
              <a:rPr lang="en-US" dirty="0" smtClean="0"/>
              <a:t> </a:t>
            </a:r>
          </a:p>
          <a:p>
            <a:r>
              <a:rPr lang="en-US" dirty="0" smtClean="0"/>
              <a:t>Display competency PPT and learning objectives. Summarize what was covered in the MOC module.</a:t>
            </a:r>
          </a:p>
          <a:p>
            <a:r>
              <a:rPr lang="en-US" dirty="0" smtClean="0"/>
              <a:t> </a:t>
            </a:r>
          </a:p>
          <a:p>
            <a:r>
              <a:rPr lang="en-US" b="1" dirty="0" smtClean="0"/>
              <a:t>Facilitator Note:  </a:t>
            </a:r>
            <a:r>
              <a:rPr lang="en-US" dirty="0" smtClean="0"/>
              <a:t>The information reviewed in this module was an overview.  There are a lot of other things to consider when looking for your next career.  The DOLEW Track will help you further explore aspects to consider, and I encourage you to conduct research on your own to ensure you are making the most informed decision possible.  </a:t>
            </a:r>
          </a:p>
          <a:p>
            <a:r>
              <a:rPr lang="en-US" dirty="0" smtClean="0"/>
              <a:t> </a:t>
            </a:r>
          </a:p>
          <a:p>
            <a:r>
              <a:rPr lang="en-US" b="1" dirty="0" smtClean="0"/>
              <a:t>Final Note:</a:t>
            </a:r>
            <a:r>
              <a:rPr lang="en-US" dirty="0" smtClean="0"/>
              <a:t>  Be sure to update your ITP with information you’ve researched and note any alterations you may have made to your track selection.  Finally, identify and pursue the next steps you need to take in your transition process.</a:t>
            </a:r>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Time:</a:t>
            </a:r>
            <a:r>
              <a:rPr lang="en-US" dirty="0"/>
              <a:t> </a:t>
            </a:r>
            <a:r>
              <a:rPr lang="en-US" b="0" dirty="0" smtClean="0"/>
              <a:t>(Slides</a:t>
            </a:r>
            <a:r>
              <a:rPr lang="en-US" b="0" baseline="0" dirty="0" smtClean="0"/>
              <a:t> 1-4: 5 min)</a:t>
            </a:r>
            <a:endParaRPr lang="en-US" b="0" dirty="0"/>
          </a:p>
          <a:p>
            <a:r>
              <a:rPr lang="en-US" b="1" dirty="0"/>
              <a:t>Facilitator Introduction:</a:t>
            </a:r>
            <a:r>
              <a:rPr lang="en-US" dirty="0"/>
              <a:t>  Provide overview  of competencies,  objectives, and process</a:t>
            </a:r>
          </a:p>
          <a:p>
            <a:r>
              <a:rPr lang="en-US" dirty="0"/>
              <a:t> </a:t>
            </a:r>
          </a:p>
          <a:p>
            <a:r>
              <a:rPr lang="en-US" dirty="0"/>
              <a:t>Display Competency slide</a:t>
            </a:r>
          </a:p>
          <a:p>
            <a:r>
              <a:rPr lang="en-US" dirty="0"/>
              <a:t> </a:t>
            </a:r>
          </a:p>
          <a:p>
            <a:r>
              <a:rPr lang="en-US" dirty="0"/>
              <a:t> </a:t>
            </a:r>
          </a:p>
          <a:p>
            <a:r>
              <a:rPr lang="en-US" b="1" dirty="0"/>
              <a:t>Facilitator Note:  </a:t>
            </a:r>
            <a:r>
              <a:rPr lang="en-US" dirty="0"/>
              <a:t>Participants need to know how this module ties to their needs assessment from Pre-separation Counseling and how it will lead them into further tracks, assist with career exploration, and apply in the Department of Labor Employment Workshop (DOLEW</a:t>
            </a:r>
            <a:r>
              <a:rPr lang="en-US" dirty="0" smtClean="0"/>
              <a:t>).  </a:t>
            </a:r>
          </a:p>
          <a:p>
            <a:endParaRPr lang="en-US" dirty="0" smtClean="0"/>
          </a:p>
          <a:p>
            <a:r>
              <a:rPr lang="en-US" dirty="0" smtClean="0"/>
              <a:t>Vet</a:t>
            </a:r>
            <a:r>
              <a:rPr lang="en-US" baseline="0" dirty="0" smtClean="0"/>
              <a:t> Success for reserve development – commensurate with VA for VETS for the federal resume development - support the divergence of the Federal Government. </a:t>
            </a:r>
          </a:p>
          <a:p>
            <a:endParaRPr lang="en-US" dirty="0" smtClean="0"/>
          </a:p>
          <a:p>
            <a:r>
              <a:rPr lang="en-US" dirty="0" smtClean="0"/>
              <a:t>VetSuccess.gov serves as a powerful portal to such job search tools as:</a:t>
            </a:r>
          </a:p>
          <a:p>
            <a:r>
              <a:rPr lang="en-US" dirty="0" smtClean="0"/>
              <a:t> VA for Vets;</a:t>
            </a:r>
            <a:r>
              <a:rPr lang="en-US" baseline="0" dirty="0" smtClean="0"/>
              <a:t> </a:t>
            </a:r>
            <a:r>
              <a:rPr lang="en-US" dirty="0" smtClean="0"/>
              <a:t>Hero to Hired (H2H.jobs);</a:t>
            </a:r>
            <a:r>
              <a:rPr lang="en-US" baseline="0" dirty="0" smtClean="0"/>
              <a:t> </a:t>
            </a:r>
            <a:r>
              <a:rPr lang="en-US" dirty="0" smtClean="0"/>
              <a:t>O*NET;</a:t>
            </a:r>
            <a:r>
              <a:rPr lang="en-US" baseline="0" dirty="0" smtClean="0"/>
              <a:t> </a:t>
            </a:r>
            <a:r>
              <a:rPr lang="en-US" dirty="0" smtClean="0"/>
              <a:t>My Next Move for Veterans;</a:t>
            </a:r>
            <a:r>
              <a:rPr lang="en-US" baseline="0" dirty="0" smtClean="0"/>
              <a:t> </a:t>
            </a:r>
            <a:r>
              <a:rPr lang="en-US" dirty="0" smtClean="0"/>
              <a:t>Army and Navy COOL</a:t>
            </a:r>
          </a:p>
          <a:p>
            <a:pPr lvl="0"/>
            <a:r>
              <a:rPr lang="en-US" dirty="0" smtClean="0"/>
              <a:t>United Services Military Apprenticeship Program (USMAP) and Guard Apprenticeship Program Initiative (GAPI);</a:t>
            </a:r>
            <a:r>
              <a:rPr lang="en-US" baseline="0" dirty="0" smtClean="0"/>
              <a:t> </a:t>
            </a:r>
            <a:r>
              <a:rPr lang="en-US" dirty="0" smtClean="0"/>
              <a:t>Career </a:t>
            </a:r>
            <a:r>
              <a:rPr lang="en-US" dirty="0" err="1" smtClean="0"/>
              <a:t>OneStop</a:t>
            </a:r>
            <a:r>
              <a:rPr lang="en-US" dirty="0" smtClean="0"/>
              <a:t>. </a:t>
            </a:r>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649">
              <a:defRPr/>
            </a:pPr>
            <a:r>
              <a:rPr lang="en-US" b="1" dirty="0" smtClean="0">
                <a:solidFill>
                  <a:srgbClr val="FF0000"/>
                </a:solidFill>
              </a:rPr>
              <a:t>PG 4 </a:t>
            </a:r>
            <a:endParaRPr lang="en-US" b="1" dirty="0" smtClean="0"/>
          </a:p>
        </p:txBody>
      </p:sp>
      <p:sp>
        <p:nvSpPr>
          <p:cNvPr id="4" name="Slide Number Placeholder 3"/>
          <p:cNvSpPr>
            <a:spLocks noGrp="1"/>
          </p:cNvSpPr>
          <p:nvPr>
            <p:ph type="sldNum" sz="quarter" idx="10"/>
          </p:nvPr>
        </p:nvSpPr>
        <p:spPr/>
        <p:txBody>
          <a:bodyPr/>
          <a:lstStyle/>
          <a:p>
            <a:fld id="{4E50745C-F7BB-4C28-80E2-A25D8D0991F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PG 10, Facilitator</a:t>
            </a:r>
            <a:r>
              <a:rPr lang="en-US" b="1" dirty="0"/>
              <a:t>:  </a:t>
            </a:r>
            <a:r>
              <a:rPr lang="en-US" dirty="0"/>
              <a:t>Each type </a:t>
            </a:r>
            <a:r>
              <a:rPr lang="en-US" dirty="0" smtClean="0"/>
              <a:t>jobseeker has </a:t>
            </a:r>
            <a:r>
              <a:rPr lang="en-US" dirty="0"/>
              <a:t>strengths and challenges. </a:t>
            </a:r>
            <a:r>
              <a:rPr lang="en-US" dirty="0" smtClean="0"/>
              <a:t>The </a:t>
            </a:r>
            <a:r>
              <a:rPr lang="en-US" dirty="0"/>
              <a:t>type of job seeker determines what they need to do to prepare for their next career</a:t>
            </a:r>
            <a:r>
              <a:rPr lang="en-US" dirty="0" smtClean="0"/>
              <a:t>. </a:t>
            </a:r>
          </a:p>
          <a:p>
            <a:endParaRPr lang="en-US" dirty="0" smtClean="0"/>
          </a:p>
          <a:p>
            <a:r>
              <a:rPr lang="en-US" dirty="0" smtClean="0"/>
              <a:t>(Slide 5: 20min)</a:t>
            </a:r>
            <a:endParaRPr lang="en-US" dirty="0"/>
          </a:p>
          <a:p>
            <a:r>
              <a:rPr lang="en-US" dirty="0"/>
              <a:t> </a:t>
            </a:r>
          </a:p>
          <a:p>
            <a:r>
              <a:rPr lang="en-US" dirty="0" smtClean="0"/>
              <a:t>The next two</a:t>
            </a:r>
            <a:r>
              <a:rPr lang="en-US" baseline="0" dirty="0" smtClean="0"/>
              <a:t> slides define the </a:t>
            </a:r>
            <a:r>
              <a:rPr lang="en-US" dirty="0" smtClean="0"/>
              <a:t>Types </a:t>
            </a:r>
            <a:r>
              <a:rPr lang="en-US" dirty="0"/>
              <a:t>of Job </a:t>
            </a:r>
            <a:r>
              <a:rPr lang="en-US" dirty="0" smtClean="0"/>
              <a:t>Seekers</a:t>
            </a:r>
            <a:r>
              <a:rPr lang="en-US" baseline="0" dirty="0" smtClean="0"/>
              <a:t> show you an </a:t>
            </a:r>
            <a:r>
              <a:rPr lang="en-US" dirty="0" smtClean="0"/>
              <a:t>Undecided </a:t>
            </a:r>
            <a:r>
              <a:rPr lang="en-US" dirty="0"/>
              <a:t>flow </a:t>
            </a:r>
            <a:r>
              <a:rPr lang="en-US" dirty="0" smtClean="0"/>
              <a:t>chart</a:t>
            </a:r>
          </a:p>
          <a:p>
            <a:endParaRPr lang="en-US" dirty="0" smtClean="0"/>
          </a:p>
          <a:p>
            <a:pPr defTabSz="909371">
              <a:defRPr/>
            </a:pPr>
            <a:r>
              <a:rPr lang="en-US" b="1" dirty="0" smtClean="0"/>
              <a:t>Sample Scenario:</a:t>
            </a:r>
            <a:r>
              <a:rPr lang="en-US" dirty="0" smtClean="0"/>
              <a:t>  You were a flight </a:t>
            </a:r>
            <a:r>
              <a:rPr lang="en-US" baseline="0" dirty="0" smtClean="0"/>
              <a:t>chief in</a:t>
            </a:r>
            <a:r>
              <a:rPr lang="en-US" dirty="0" smtClean="0"/>
              <a:t> the military.  A flight chief is responsible for a platoon/unit that operates a very sophisticated piece of equipment.  There aren’t many flight chief jobs in the civilian sector.  However, the skills that you gained can be transferred to a number of leadership positions in the fields of technology, transportation, and/or engineering.</a:t>
            </a:r>
          </a:p>
          <a:p>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PG 12.</a:t>
            </a:r>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PG 11. UPDATE to match paragraph two on PG 11 in bullet form. Facilitator Note:  </a:t>
            </a:r>
            <a:r>
              <a:rPr lang="en-US" dirty="0" smtClean="0"/>
              <a:t>Service members are required to have their VMET for this module.  If they do not have their VMET, direct them where to go on the installation to obtain. </a:t>
            </a:r>
          </a:p>
          <a:p>
            <a:endParaRPr lang="en-US" dirty="0" smtClean="0"/>
          </a:p>
          <a:p>
            <a:r>
              <a:rPr lang="en-US" dirty="0" smtClean="0"/>
              <a:t>(Slide 6-9: 15min)</a:t>
            </a:r>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7</a:t>
            </a:fld>
            <a:endParaRPr lang="en-US" dirty="0"/>
          </a:p>
        </p:txBody>
      </p:sp>
    </p:spTree>
    <p:extLst>
      <p:ext uri="{BB962C8B-B14F-4D97-AF65-F5344CB8AC3E}">
        <p14:creationId xmlns:p14="http://schemas.microsoft.com/office/powerpoint/2010/main" xmlns="" val="52740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4E50745C-F7BB-4C28-80E2-A25D8D0991F0}"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PG-13</a:t>
            </a:r>
            <a:r>
              <a:rPr lang="en-US" baseline="0" dirty="0" smtClean="0"/>
              <a:t> </a:t>
            </a:r>
            <a:r>
              <a:rPr lang="en-US" dirty="0" smtClean="0"/>
              <a:t>These resources may overlap with Verification of Military Experience and Training (VMET).</a:t>
            </a:r>
          </a:p>
          <a:p>
            <a:r>
              <a:rPr lang="en-US" dirty="0" smtClean="0"/>
              <a:t> </a:t>
            </a:r>
          </a:p>
          <a:p>
            <a:r>
              <a:rPr lang="en-US" b="1" dirty="0" smtClean="0"/>
              <a:t>NOTE:</a:t>
            </a:r>
            <a:r>
              <a:rPr lang="en-US" dirty="0" smtClean="0"/>
              <a:t>  Army officers need to refer to the Officer Record Brief (ORB) and/or the Officer Evaluation Report (</a:t>
            </a:r>
            <a:r>
              <a:rPr lang="en-US" b="1" dirty="0" smtClean="0"/>
              <a:t>OER</a:t>
            </a:r>
            <a:r>
              <a:rPr lang="en-US" dirty="0" smtClean="0"/>
              <a:t>) for work experience and a narrative description of duties performed.  All other Officers may also find the ORB and OERs helpful.  Army Reserve Officers currently do not have official ORBs and utilize the Personnel Qualifications Record (PQR) DA 2-1.</a:t>
            </a:r>
          </a:p>
          <a:p>
            <a:endParaRPr lang="en-US" dirty="0" smtClean="0"/>
          </a:p>
          <a:p>
            <a:r>
              <a:rPr lang="en-US" dirty="0" smtClean="0"/>
              <a:t>Bridging</a:t>
            </a:r>
            <a:r>
              <a:rPr lang="en-US" baseline="0" dirty="0" smtClean="0"/>
              <a:t> opportunity for education track. Remind participant to ask for further assistance in education track.</a:t>
            </a:r>
            <a:endParaRPr lang="en-US" dirty="0" smtClean="0"/>
          </a:p>
          <a:p>
            <a:r>
              <a:rPr lang="en-US" b="1" dirty="0" smtClean="0"/>
              <a:t>Time:</a:t>
            </a:r>
            <a:r>
              <a:rPr lang="en-US" dirty="0" smtClean="0"/>
              <a:t>  30 minutes for ALL tools depending on classroom connectivity.</a:t>
            </a:r>
          </a:p>
          <a:p>
            <a:r>
              <a:rPr lang="en-US" dirty="0" smtClean="0"/>
              <a:t/>
            </a:r>
            <a:br>
              <a:rPr lang="en-US" dirty="0" smtClean="0"/>
            </a:br>
            <a:r>
              <a:rPr lang="en-US" b="1" dirty="0" smtClean="0"/>
              <a:t>Facilitator Note:</a:t>
            </a:r>
            <a:r>
              <a:rPr lang="en-US" dirty="0" smtClean="0"/>
              <a:t>  There are many tools available to help you identify credentials, education, and experience requirements.  We have tried here to offer the best tools for crosswalking your information to the civilian sector.</a:t>
            </a:r>
          </a:p>
          <a:p>
            <a:r>
              <a:rPr lang="en-US" dirty="0"/>
              <a:t> </a:t>
            </a:r>
          </a:p>
          <a:p>
            <a:endParaRPr lang="en-US" dirty="0" smtClean="0"/>
          </a:p>
          <a:p>
            <a:endParaRPr lang="en-US" dirty="0" smtClean="0"/>
          </a:p>
          <a:p>
            <a:r>
              <a:rPr lang="en-US" dirty="0" smtClean="0"/>
              <a:t>SMART</a:t>
            </a:r>
            <a:r>
              <a:rPr lang="en-US" dirty="0"/>
              <a:t>:  </a:t>
            </a:r>
            <a:r>
              <a:rPr lang="en-US" u="sng" dirty="0">
                <a:hlinkClick r:id="rId3"/>
              </a:rPr>
              <a:t>https://smart.navy.mil/smart/welcome</a:t>
            </a:r>
            <a:endParaRPr lang="en-US" dirty="0"/>
          </a:p>
          <a:p>
            <a:r>
              <a:rPr lang="en-US" dirty="0"/>
              <a:t> </a:t>
            </a:r>
          </a:p>
          <a:p>
            <a:r>
              <a:rPr lang="en-US" dirty="0"/>
              <a:t>AART:  </a:t>
            </a:r>
            <a:r>
              <a:rPr lang="en-US" u="sng" dirty="0">
                <a:hlinkClick r:id="rId4"/>
              </a:rPr>
              <a:t>https://aartstranscript.army.mil</a:t>
            </a:r>
            <a:endParaRPr lang="en-US" dirty="0"/>
          </a:p>
          <a:p>
            <a:r>
              <a:rPr lang="en-US" dirty="0"/>
              <a:t> </a:t>
            </a:r>
          </a:p>
          <a:p>
            <a:r>
              <a:rPr lang="en-US" dirty="0"/>
              <a:t>CCAF:  </a:t>
            </a:r>
            <a:r>
              <a:rPr lang="en-US" u="sng" dirty="0">
                <a:hlinkClick r:id="rId5"/>
              </a:rPr>
              <a:t>http://www.au.af.mil/ccaf/transcripts.asp</a:t>
            </a:r>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4E50745C-F7BB-4C28-80E2-A25D8D0991F0}"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01600" y="-12700"/>
            <a:ext cx="9321800"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da-DK" dirty="0" smtClean="0"/>
              <a:t>Klik for at redigere i masteren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7"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0DCE3-BF92-477C-9A26-34F7377D9490}" type="datetimeFigureOut">
              <a:rPr lang="en-US" smtClean="0"/>
              <a:pPr/>
              <a:t>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7E3B6-662D-4EF1-AE4E-3423EF6813D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0DCE3-BF92-477C-9A26-34F7377D9490}" type="datetimeFigureOut">
              <a:rPr lang="en-US" smtClean="0"/>
              <a:pPr/>
              <a:t>2/11/2013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7E3B6-662D-4EF1-AE4E-3423EF6813D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comments" Target="../comments/comment8.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omments" Target="../comments/comment9.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omments" Target="../comments/comment11.xml"/><Relationship Id="rId4" Type="http://schemas.openxmlformats.org/officeDocument/2006/relationships/hyperlink" Target="http://www.mynextmove.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omments" Target="../comments/commen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ynextmove.org/explore/i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hyperlink" Target="http://www.vetsuccess.gov/" TargetMode="External"/><Relationship Id="rId3" Type="http://schemas.openxmlformats.org/officeDocument/2006/relationships/hyperlink" Target="http://vaforvets.va.gov/Pages/default.aspx" TargetMode="External"/><Relationship Id="rId7" Type="http://schemas.openxmlformats.org/officeDocument/2006/relationships/hyperlink" Target="http://www.bls.gov/bls/occupation.htm"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www.cool.navy.mil/" TargetMode="External"/><Relationship Id="rId5" Type="http://schemas.openxmlformats.org/officeDocument/2006/relationships/hyperlink" Target="https://www.cool.army.mil/" TargetMode="External"/><Relationship Id="rId4" Type="http://schemas.openxmlformats.org/officeDocument/2006/relationships/hyperlink" Target="https://h2h.jobs/" TargetMode="Externa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4" name="Tekstboks 27"/>
          <p:cNvSpPr txBox="1">
            <a:spLocks noChangeArrowheads="1"/>
          </p:cNvSpPr>
          <p:nvPr/>
        </p:nvSpPr>
        <p:spPr bwMode="auto">
          <a:xfrm>
            <a:off x="609600" y="1447800"/>
            <a:ext cx="7924800" cy="1077218"/>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a:ln w="9525">
            <a:noFill/>
            <a:miter lim="800000"/>
            <a:headEnd/>
            <a:tailEnd/>
          </a:ln>
        </p:spPr>
        <p:txBody>
          <a:bodyPr wrap="square">
            <a:spAutoFit/>
          </a:bodyPr>
          <a:lstStyle/>
          <a:p>
            <a:pPr lvl="0">
              <a:defRPr/>
            </a:pPr>
            <a:endParaRPr lang="en-US" sz="3200" b="1" dirty="0">
              <a:latin typeface="Arial" pitchFamily="34" charset="0"/>
              <a:ea typeface="ＭＳ Ｐゴシック" pitchFamily="-97" charset="-128"/>
              <a:cs typeface="Arial" pitchFamily="34" charset="0"/>
            </a:endParaRPr>
          </a:p>
          <a:p>
            <a:pPr lvl="0">
              <a:buFont typeface="Arial" pitchFamily="34" charset="0"/>
              <a:buChar char="•"/>
              <a:defRPr/>
            </a:pPr>
            <a:r>
              <a:rPr lang="en-US" sz="3200" b="1" dirty="0" smtClean="0">
                <a:latin typeface="Arial" pitchFamily="34" charset="0"/>
                <a:ea typeface="ＭＳ Ｐゴシック" pitchFamily="-97" charset="-128"/>
                <a:cs typeface="Arial" pitchFamily="34" charset="0"/>
              </a:rPr>
              <a:t>  Please complete the Pre-Assessment </a:t>
            </a:r>
            <a:endParaRPr lang="da-DK" sz="3200" b="1" dirty="0">
              <a:latin typeface="Arial" pitchFamily="34" charset="0"/>
              <a:ea typeface="ＭＳ Ｐゴシック" pitchFamily="-97" charset="-128"/>
              <a:cs typeface="Arial" pitchFamily="34" charset="0"/>
            </a:endParaRPr>
          </a:p>
        </p:txBody>
      </p:sp>
      <p:sp>
        <p:nvSpPr>
          <p:cNvPr id="33" name="Rectangle 5"/>
          <p:cNvSpPr txBox="1">
            <a:spLocks noChangeArrowheads="1"/>
          </p:cNvSpPr>
          <p:nvPr/>
        </p:nvSpPr>
        <p:spPr bwMode="gray">
          <a:xfrm>
            <a:off x="4419600" y="1901826"/>
            <a:ext cx="2808294" cy="307974"/>
          </a:xfrm>
          <a:prstGeom prst="rect">
            <a:avLst/>
          </a:prstGeom>
          <a:noFill/>
          <a:ln w="9525">
            <a:noFill/>
            <a:miter lim="800000"/>
            <a:headEnd/>
            <a:tailEnd/>
          </a:ln>
        </p:spPr>
        <p:txBody>
          <a:bodyPr lIns="0" rIns="0" anchor="ctr"/>
          <a:lstStyle/>
          <a:p>
            <a:pPr defTabSz="914400" eaLnBrk="0" hangingPunct="0">
              <a:lnSpc>
                <a:spcPct val="95000"/>
              </a:lnSpc>
            </a:pPr>
            <a:endParaRPr lang="en-US" sz="2000" b="1" dirty="0">
              <a:solidFill>
                <a:schemeClr val="tx2"/>
              </a:solidFill>
            </a:endParaRPr>
          </a:p>
        </p:txBody>
      </p:sp>
      <p:sp>
        <p:nvSpPr>
          <p:cNvPr id="17" name="Rectangle 16"/>
          <p:cNvSpPr/>
          <p:nvPr/>
        </p:nvSpPr>
        <p:spPr>
          <a:xfrm>
            <a:off x="-18393" y="-1"/>
            <a:ext cx="9144000" cy="1143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0510" y="217557"/>
            <a:ext cx="7772400" cy="707886"/>
          </a:xfrm>
          <a:prstGeom prst="rect">
            <a:avLst/>
          </a:prstGeom>
        </p:spPr>
        <p:txBody>
          <a:bodyPr wrap="square">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Before we start</a:t>
            </a:r>
            <a:endParaRPr lang="en-US" sz="4000" b="1" i="1" spc="50" dirty="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Crosswalk Example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4" name="Tekstboks 27"/>
          <p:cNvSpPr txBox="1">
            <a:spLocks noChangeArrowheads="1"/>
          </p:cNvSpPr>
          <p:nvPr/>
        </p:nvSpPr>
        <p:spPr bwMode="auto">
          <a:xfrm>
            <a:off x="533400" y="1447800"/>
            <a:ext cx="7696200" cy="2308324"/>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a:ln w="9525">
            <a:noFill/>
            <a:miter lim="800000"/>
            <a:headEnd/>
            <a:tailEnd/>
          </a:ln>
        </p:spPr>
        <p:txBody>
          <a:bodyPr wrap="square">
            <a:spAutoFit/>
          </a:bodyPr>
          <a:lstStyle/>
          <a:p>
            <a:pPr lvl="0">
              <a:spcAft>
                <a:spcPts val="600"/>
              </a:spcAft>
            </a:pPr>
            <a:r>
              <a:rPr lang="en-US" sz="2400" b="1" dirty="0" smtClean="0"/>
              <a:t>1.  Supervises personnel performing keyboarding, general clerical, and administrative duties; distributes work load; reviews and edits correspondence; sets up and reviews files; controls duplicating facilities; plans and organizes office operations; determines requirements for office equipment, supplies and space</a:t>
            </a:r>
          </a:p>
        </p:txBody>
      </p:sp>
      <p:sp>
        <p:nvSpPr>
          <p:cNvPr id="17" name="Rectangle 16"/>
          <p:cNvSpPr/>
          <p:nvPr/>
        </p:nvSpPr>
        <p:spPr>
          <a:xfrm>
            <a:off x="0" y="0"/>
            <a:ext cx="914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203537"/>
            <a:ext cx="5462199" cy="707886"/>
          </a:xfrm>
          <a:prstGeom prst="rect">
            <a:avLst/>
          </a:prstGeom>
        </p:spPr>
        <p:txBody>
          <a:bodyPr wrap="square">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 VMET Exercise </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6" name="Tekstboks 27"/>
          <p:cNvSpPr txBox="1">
            <a:spLocks noChangeArrowheads="1"/>
          </p:cNvSpPr>
          <p:nvPr/>
        </p:nvSpPr>
        <p:spPr bwMode="auto">
          <a:xfrm>
            <a:off x="533400" y="4191000"/>
            <a:ext cx="7696200" cy="1938992"/>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a:ln w="9525">
            <a:noFill/>
            <a:miter lim="800000"/>
            <a:headEnd/>
            <a:tailEnd/>
          </a:ln>
        </p:spPr>
        <p:txBody>
          <a:bodyPr wrap="square">
            <a:spAutoFit/>
          </a:bodyPr>
          <a:lstStyle/>
          <a:p>
            <a:pPr lvl="0">
              <a:spcAft>
                <a:spcPts val="600"/>
              </a:spcAft>
            </a:pPr>
            <a:r>
              <a:rPr lang="en-US" sz="2400" b="1" dirty="0" smtClean="0"/>
              <a:t> 2.  Serves as a team leader, directing deployment and employment of personnel; supervises maintenance and construction activities, reads, interprets, and collects intelligence information; distributes administrative and training docs; trains subordinate personnel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4" name="Tekstboks 27"/>
          <p:cNvSpPr txBox="1">
            <a:spLocks noChangeArrowheads="1"/>
          </p:cNvSpPr>
          <p:nvPr/>
        </p:nvSpPr>
        <p:spPr bwMode="auto">
          <a:xfrm>
            <a:off x="571500" y="1429464"/>
            <a:ext cx="7696200" cy="4601260"/>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a:ln w="9525">
            <a:noFill/>
            <a:miter lim="800000"/>
            <a:headEnd/>
            <a:tailEnd/>
          </a:ln>
        </p:spPr>
        <p:txBody>
          <a:bodyPr wrap="square">
            <a:spAutoFit/>
          </a:bodyPr>
          <a:lstStyle/>
          <a:p>
            <a:r>
              <a:rPr lang="en-US" sz="3200" b="1" i="1" dirty="0" smtClean="0">
                <a:latin typeface="Arial" pitchFamily="34" charset="0"/>
                <a:cs typeface="Arial" pitchFamily="34" charset="0"/>
              </a:rPr>
              <a:t>Service Transcripts</a:t>
            </a:r>
          </a:p>
          <a:p>
            <a:endParaRPr lang="en-US" sz="3200" b="1" i="1" dirty="0" smtClean="0">
              <a:latin typeface="Arial" pitchFamily="34" charset="0"/>
              <a:cs typeface="Arial" pitchFamily="34" charset="0"/>
            </a:endParaRPr>
          </a:p>
          <a:p>
            <a:r>
              <a:rPr lang="en-US" sz="1200" dirty="0" smtClean="0">
                <a:latin typeface="Arial" pitchFamily="34" charset="0"/>
                <a:cs typeface="Arial" pitchFamily="34" charset="0"/>
              </a:rPr>
              <a:t> </a:t>
            </a:r>
          </a:p>
          <a:p>
            <a:pPr lvl="0">
              <a:spcAft>
                <a:spcPts val="600"/>
              </a:spcAft>
              <a:buFont typeface="Arial" pitchFamily="34" charset="0"/>
              <a:buChar char="•"/>
            </a:pPr>
            <a:r>
              <a:rPr lang="en-US" sz="2400" b="1" dirty="0" smtClean="0">
                <a:latin typeface="Arial" pitchFamily="34" charset="0"/>
                <a:cs typeface="Arial" pitchFamily="34" charset="0"/>
              </a:rPr>
              <a:t> Sailor and Marine American Council on Education Registry Transcript (SMART)</a:t>
            </a:r>
          </a:p>
          <a:p>
            <a:pPr lvl="0">
              <a:spcAft>
                <a:spcPts val="600"/>
              </a:spcAft>
              <a:buFont typeface="Arial" pitchFamily="34" charset="0"/>
              <a:buChar char="•"/>
            </a:pPr>
            <a:endParaRPr lang="en-US" sz="2400" dirty="0" smtClean="0">
              <a:latin typeface="Arial" pitchFamily="34" charset="0"/>
              <a:cs typeface="Arial" pitchFamily="34" charset="0"/>
            </a:endParaRPr>
          </a:p>
          <a:p>
            <a:pPr lvl="0">
              <a:spcAft>
                <a:spcPts val="600"/>
              </a:spcAft>
              <a:buFont typeface="Arial" pitchFamily="34" charset="0"/>
              <a:buChar char="•"/>
            </a:pPr>
            <a:r>
              <a:rPr lang="en-US" sz="2400" b="1" dirty="0" smtClean="0">
                <a:latin typeface="Arial" pitchFamily="34" charset="0"/>
                <a:cs typeface="Arial" pitchFamily="34" charset="0"/>
              </a:rPr>
              <a:t> Army American Council on Education Registry Transcript (AART)</a:t>
            </a:r>
          </a:p>
          <a:p>
            <a:pPr lvl="0">
              <a:spcAft>
                <a:spcPts val="600"/>
              </a:spcAft>
              <a:buFont typeface="Arial" pitchFamily="34" charset="0"/>
              <a:buChar char="•"/>
            </a:pPr>
            <a:endParaRPr lang="en-US" sz="2400" dirty="0" smtClean="0">
              <a:latin typeface="Arial" pitchFamily="34" charset="0"/>
              <a:cs typeface="Arial" pitchFamily="34" charset="0"/>
            </a:endParaRPr>
          </a:p>
          <a:p>
            <a:pPr lvl="0">
              <a:spcAft>
                <a:spcPts val="600"/>
              </a:spcAft>
              <a:buFont typeface="Arial" pitchFamily="34" charset="0"/>
              <a:buChar char="•"/>
            </a:pPr>
            <a:r>
              <a:rPr lang="en-US" sz="2400" b="1" dirty="0" smtClean="0">
                <a:latin typeface="Arial" pitchFamily="34" charset="0"/>
                <a:cs typeface="Arial" pitchFamily="34" charset="0"/>
              </a:rPr>
              <a:t> Community College of the Air Force (CCAF)</a:t>
            </a:r>
            <a:endParaRPr lang="en-US" sz="2400" b="1" dirty="0"/>
          </a:p>
          <a:p>
            <a:pPr lvl="0">
              <a:spcAft>
                <a:spcPts val="600"/>
              </a:spcAft>
              <a:buFont typeface="Arial" pitchFamily="34" charset="0"/>
              <a:buChar char="•"/>
            </a:pPr>
            <a:endParaRPr lang="en-US" sz="2400" b="1" dirty="0" smtClean="0"/>
          </a:p>
        </p:txBody>
      </p:sp>
      <p:sp>
        <p:nvSpPr>
          <p:cNvPr id="17" name="Rectangle 16"/>
          <p:cNvSpPr/>
          <p:nvPr/>
        </p:nvSpPr>
        <p:spPr>
          <a:xfrm>
            <a:off x="0" y="0"/>
            <a:ext cx="914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203537"/>
            <a:ext cx="5462199" cy="707886"/>
          </a:xfrm>
          <a:prstGeom prst="rect">
            <a:avLst/>
          </a:prstGeom>
        </p:spPr>
        <p:txBody>
          <a:bodyPr wrap="square">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Tools for Transition</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6251" y="2133600"/>
            <a:ext cx="7086600" cy="457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867400" y="1219200"/>
            <a:ext cx="3048000" cy="685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 y="282714"/>
            <a:ext cx="4495800" cy="707886"/>
          </a:xfrm>
          <a:prstGeom prst="rect">
            <a:avLst/>
          </a:prstGeom>
        </p:spPr>
        <p:txBody>
          <a:bodyPr wrap="square">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Credentialing</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Times New Roman" pitchFamily="18" charset="0"/>
              </a:rPr>
              <a:t> </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a:off x="6030303" y="1295400"/>
            <a:ext cx="2885097" cy="523220"/>
          </a:xfrm>
          <a:prstGeom prst="rect">
            <a:avLst/>
          </a:prstGeom>
        </p:spPr>
        <p:txBody>
          <a:bodyPr wrap="square">
            <a:spAutoFit/>
          </a:bodyPr>
          <a:lstStyle/>
          <a:p>
            <a:r>
              <a:rPr lang="en-US" sz="2800" b="1" dirty="0" smtClean="0">
                <a:solidFill>
                  <a:schemeClr val="bg1"/>
                </a:solidFill>
                <a:latin typeface="Arial" pitchFamily="34" charset="0"/>
                <a:ea typeface="Calibri" pitchFamily="34" charset="0"/>
                <a:cs typeface="Arial" pitchFamily="34" charset="0"/>
              </a:rPr>
              <a:t>Apprenticeship</a:t>
            </a:r>
            <a:r>
              <a:rPr lang="en-US" sz="2800" dirty="0" smtClean="0">
                <a:solidFill>
                  <a:schemeClr val="bg1"/>
                </a:solidFill>
                <a:effectLst>
                  <a:outerShdw blurRad="38100" dist="38100" dir="2700000" algn="tl">
                    <a:srgbClr val="000000">
                      <a:alpha val="43137"/>
                    </a:srgbClr>
                  </a:outerShdw>
                </a:effectLst>
                <a:latin typeface="Californian FB" pitchFamily="18" charset="0"/>
                <a:ea typeface="Calibri" pitchFamily="34" charset="0"/>
                <a:cs typeface="Times New Roman" pitchFamily="18" charset="0"/>
              </a:rPr>
              <a:t> </a:t>
            </a:r>
            <a:endParaRPr lang="en-US" sz="2800" dirty="0">
              <a:solidFill>
                <a:schemeClr val="bg1"/>
              </a:solidFill>
              <a:effectLst>
                <a:outerShdw blurRad="38100" dist="38100" dir="2700000" algn="tl">
                  <a:srgbClr val="000000">
                    <a:alpha val="43137"/>
                  </a:srgbClr>
                </a:outerShdw>
              </a:effectLst>
              <a:latin typeface="Californian FB" pitchFamily="18" charset="0"/>
            </a:endParaRPr>
          </a:p>
        </p:txBody>
      </p:sp>
      <p:sp>
        <p:nvSpPr>
          <p:cNvPr id="12" name="Rectangle 11"/>
          <p:cNvSpPr/>
          <p:nvPr/>
        </p:nvSpPr>
        <p:spPr>
          <a:xfrm>
            <a:off x="3048000" y="1219200"/>
            <a:ext cx="28194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28600" y="1219200"/>
            <a:ext cx="2819400" cy="6858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3206" y="1295400"/>
            <a:ext cx="1960793" cy="523220"/>
          </a:xfrm>
          <a:prstGeom prst="rect">
            <a:avLst/>
          </a:prstGeom>
        </p:spPr>
        <p:txBody>
          <a:bodyPr wrap="none">
            <a:spAutoFit/>
          </a:bodyPr>
          <a:lstStyle/>
          <a:p>
            <a:r>
              <a:rPr lang="en-US" sz="2800" b="1" dirty="0" smtClean="0">
                <a:solidFill>
                  <a:schemeClr val="bg1"/>
                </a:solidFill>
                <a:latin typeface="Arial" pitchFamily="34" charset="0"/>
                <a:ea typeface="Calibri" pitchFamily="34" charset="0"/>
                <a:cs typeface="Arial" pitchFamily="34" charset="0"/>
              </a:rPr>
              <a:t>Licensure</a:t>
            </a:r>
            <a:r>
              <a:rPr lang="en-US" sz="2800" dirty="0" smtClean="0">
                <a:solidFill>
                  <a:schemeClr val="bg1"/>
                </a:solidFill>
                <a:effectLst>
                  <a:outerShdw blurRad="38100" dist="38100" dir="2700000" algn="tl">
                    <a:srgbClr val="000000">
                      <a:alpha val="43137"/>
                    </a:srgbClr>
                  </a:outerShdw>
                </a:effectLst>
                <a:latin typeface="Californian FB" pitchFamily="18" charset="0"/>
                <a:ea typeface="Calibri" pitchFamily="34" charset="0"/>
                <a:cs typeface="Times New Roman" pitchFamily="18" charset="0"/>
              </a:rPr>
              <a:t> </a:t>
            </a:r>
            <a:endParaRPr lang="en-US" sz="2800" dirty="0">
              <a:solidFill>
                <a:schemeClr val="bg1"/>
              </a:solidFill>
              <a:effectLst>
                <a:outerShdw blurRad="38100" dist="38100" dir="2700000" algn="tl">
                  <a:srgbClr val="000000">
                    <a:alpha val="43137"/>
                  </a:srgbClr>
                </a:outerShdw>
              </a:effectLst>
              <a:latin typeface="Californian FB" pitchFamily="18" charset="0"/>
            </a:endParaRPr>
          </a:p>
        </p:txBody>
      </p:sp>
      <p:sp>
        <p:nvSpPr>
          <p:cNvPr id="9" name="Rectangle 8"/>
          <p:cNvSpPr/>
          <p:nvPr/>
        </p:nvSpPr>
        <p:spPr>
          <a:xfrm>
            <a:off x="3382913" y="1295400"/>
            <a:ext cx="2359941" cy="523220"/>
          </a:xfrm>
          <a:prstGeom prst="rect">
            <a:avLst/>
          </a:prstGeom>
        </p:spPr>
        <p:txBody>
          <a:bodyPr wrap="none">
            <a:spAutoFit/>
          </a:bodyPr>
          <a:lstStyle/>
          <a:p>
            <a:r>
              <a:rPr lang="en-US" sz="2800" b="1" dirty="0" smtClean="0">
                <a:solidFill>
                  <a:schemeClr val="bg1"/>
                </a:solidFill>
                <a:latin typeface="Arial" pitchFamily="34" charset="0"/>
                <a:ea typeface="Calibri" pitchFamily="34" charset="0"/>
                <a:cs typeface="Arial" pitchFamily="34" charset="0"/>
              </a:rPr>
              <a:t>Certification</a:t>
            </a:r>
            <a:r>
              <a:rPr lang="en-US" sz="2800" dirty="0" smtClean="0">
                <a:solidFill>
                  <a:schemeClr val="bg1"/>
                </a:solidFill>
                <a:effectLst>
                  <a:outerShdw blurRad="38100" dist="38100" dir="2700000" algn="tl">
                    <a:srgbClr val="000000">
                      <a:alpha val="43137"/>
                    </a:srgbClr>
                  </a:outerShdw>
                </a:effectLst>
                <a:latin typeface="Californian FB" pitchFamily="18" charset="0"/>
                <a:ea typeface="Calibri" pitchFamily="34" charset="0"/>
                <a:cs typeface="Times New Roman" pitchFamily="18" charset="0"/>
              </a:rPr>
              <a:t> </a:t>
            </a:r>
            <a:endParaRPr lang="en-US" sz="2800" dirty="0">
              <a:solidFill>
                <a:schemeClr val="bg1"/>
              </a:solidFill>
              <a:effectLst>
                <a:outerShdw blurRad="38100" dist="38100" dir="2700000" algn="tl">
                  <a:srgbClr val="000000">
                    <a:alpha val="43137"/>
                  </a:srgbClr>
                </a:outerShdw>
              </a:effectLst>
              <a:latin typeface="Californian FB" pitchFamily="18" charset="0"/>
            </a:endParaRPr>
          </a:p>
        </p:txBody>
      </p:sp>
      <p:sp>
        <p:nvSpPr>
          <p:cNvPr id="25" name="Rectangle 24"/>
          <p:cNvSpPr/>
          <p:nvPr/>
        </p:nvSpPr>
        <p:spPr>
          <a:xfrm>
            <a:off x="457200" y="2133600"/>
            <a:ext cx="1963999" cy="461665"/>
          </a:xfrm>
          <a:prstGeom prst="rect">
            <a:avLst/>
          </a:prstGeom>
        </p:spPr>
        <p:txBody>
          <a:bodyPr wrap="none">
            <a:spAutoFit/>
          </a:bodyPr>
          <a:lstStyle/>
          <a:p>
            <a:pPr lvl="0" eaLnBrk="0" fontAlgn="base" hangingPunct="0">
              <a:spcBef>
                <a:spcPct val="0"/>
              </a:spcBef>
              <a:spcAft>
                <a:spcPct val="0"/>
              </a:spcAft>
            </a:pPr>
            <a:r>
              <a:rPr lang="en-US" sz="2400" b="1" dirty="0" smtClean="0">
                <a:latin typeface="Arial" pitchFamily="34" charset="0"/>
                <a:ea typeface="Calibri" pitchFamily="34" charset="0"/>
                <a:cs typeface="Arial" pitchFamily="34" charset="0"/>
              </a:rPr>
              <a:t>Credentials:</a:t>
            </a:r>
            <a:endParaRPr lang="en-US" sz="2400" b="1" dirty="0" smtClean="0">
              <a:latin typeface="Arial" pitchFamily="34" charset="0"/>
              <a:cs typeface="Arial" pitchFamily="34" charset="0"/>
            </a:endParaRPr>
          </a:p>
        </p:txBody>
      </p:sp>
      <p:sp>
        <p:nvSpPr>
          <p:cNvPr id="28" name="Rektangel 70"/>
          <p:cNvSpPr>
            <a:spLocks noChangeArrowheads="1"/>
          </p:cNvSpPr>
          <p:nvPr/>
        </p:nvSpPr>
        <p:spPr bwMode="auto">
          <a:xfrm>
            <a:off x="533400" y="2743200"/>
            <a:ext cx="6603892" cy="686117"/>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da-DK" noProof="1">
              <a:solidFill>
                <a:srgbClr val="FFFFFF"/>
              </a:solidFill>
              <a:latin typeface="Arial" pitchFamily="34" charset="0"/>
              <a:ea typeface="ＭＳ Ｐゴシック" pitchFamily="-97" charset="-128"/>
            </a:endParaRPr>
          </a:p>
        </p:txBody>
      </p:sp>
      <p:sp>
        <p:nvSpPr>
          <p:cNvPr id="30" name="Rektangel 68"/>
          <p:cNvSpPr>
            <a:spLocks noChangeArrowheads="1"/>
          </p:cNvSpPr>
          <p:nvPr/>
        </p:nvSpPr>
        <p:spPr bwMode="auto">
          <a:xfrm>
            <a:off x="838199" y="3962400"/>
            <a:ext cx="7391399" cy="558562"/>
          </a:xfrm>
          <a:prstGeom prst="rect">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32" name="Højrepil 69"/>
          <p:cNvSpPr/>
          <p:nvPr/>
        </p:nvSpPr>
        <p:spPr bwMode="auto">
          <a:xfrm rot="5400000">
            <a:off x="4234905" y="3537495"/>
            <a:ext cx="494802" cy="277812"/>
          </a:xfrm>
          <a:prstGeom prst="rightArrow">
            <a:avLst>
              <a:gd name="adj1" fmla="val 50000"/>
              <a:gd name="adj2" fmla="val 82469"/>
            </a:avLst>
          </a:prstGeom>
          <a:gradFill flip="none" rotWithShape="1">
            <a:gsLst>
              <a:gs pos="0">
                <a:srgbClr val="002060"/>
              </a:gs>
              <a:gs pos="100000">
                <a:srgbClr val="1F88C8"/>
              </a:gs>
            </a:gsLst>
            <a:lin ang="2700000" scaled="1"/>
            <a:tileRect/>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r>
              <a:rPr lang="da-DK" sz="1400" b="1" kern="0" noProof="1">
                <a:solidFill>
                  <a:sysClr val="window" lastClr="FFFFFF"/>
                </a:solidFill>
                <a:latin typeface="Arial" pitchFamily="34" charset="0"/>
                <a:ea typeface="ＭＳ Ｐゴシック" pitchFamily="-97" charset="-128"/>
              </a:rPr>
              <a:t> </a:t>
            </a:r>
          </a:p>
        </p:txBody>
      </p:sp>
      <p:sp>
        <p:nvSpPr>
          <p:cNvPr id="34" name="Rektangel 66"/>
          <p:cNvSpPr>
            <a:spLocks noChangeArrowheads="1"/>
          </p:cNvSpPr>
          <p:nvPr/>
        </p:nvSpPr>
        <p:spPr bwMode="auto">
          <a:xfrm>
            <a:off x="1219200" y="5105400"/>
            <a:ext cx="6858000" cy="1295083"/>
          </a:xfrm>
          <a:prstGeom prst="rect">
            <a:avLst/>
          </a:prstGeom>
          <a:gradFill rotWithShape="1">
            <a:gsLst>
              <a:gs pos="33300">
                <a:schemeClr val="tx2">
                  <a:lumMod val="60000"/>
                  <a:lumOff val="40000"/>
                </a:schemeClr>
              </a:gs>
              <a:gs pos="0">
                <a:schemeClr val="tx2"/>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36" name="Højrepil 67"/>
          <p:cNvSpPr/>
          <p:nvPr/>
        </p:nvSpPr>
        <p:spPr bwMode="auto">
          <a:xfrm rot="5400000">
            <a:off x="4230478" y="4684922"/>
            <a:ext cx="503656" cy="277812"/>
          </a:xfrm>
          <a:prstGeom prst="rightArrow">
            <a:avLst>
              <a:gd name="adj1" fmla="val 50000"/>
              <a:gd name="adj2" fmla="val 82469"/>
            </a:avLst>
          </a:pr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r>
              <a:rPr lang="da-DK" sz="1600" b="1" kern="0" noProof="1">
                <a:solidFill>
                  <a:srgbClr val="FFFFFF"/>
                </a:solidFill>
                <a:latin typeface="Arial" pitchFamily="34" charset="0"/>
                <a:ea typeface="ＭＳ Ｐゴシック" pitchFamily="-97" charset="-128"/>
              </a:rPr>
              <a:t> </a:t>
            </a:r>
          </a:p>
        </p:txBody>
      </p:sp>
      <p:sp>
        <p:nvSpPr>
          <p:cNvPr id="26" name="Rectangle 25"/>
          <p:cNvSpPr/>
          <p:nvPr/>
        </p:nvSpPr>
        <p:spPr>
          <a:xfrm>
            <a:off x="457200" y="2667000"/>
            <a:ext cx="6705600" cy="830997"/>
          </a:xfrm>
          <a:prstGeom prst="rect">
            <a:avLst/>
          </a:prstGeom>
        </p:spPr>
        <p:txBody>
          <a:bodyPr wrap="square">
            <a:spAutoFit/>
          </a:bodyPr>
          <a:lstStyle/>
          <a:p>
            <a:pPr lvl="0" eaLnBrk="0" fontAlgn="base" hangingPunct="0">
              <a:spcBef>
                <a:spcPct val="0"/>
              </a:spcBef>
              <a:spcAft>
                <a:spcPct val="0"/>
              </a:spcAft>
            </a:pPr>
            <a:r>
              <a:rPr lang="en-US" sz="2400" dirty="0" smtClean="0">
                <a:latin typeface="Arial" pitchFamily="34" charset="0"/>
                <a:ea typeface="Calibri" pitchFamily="34" charset="0"/>
                <a:cs typeface="Arial" pitchFamily="34" charset="0"/>
              </a:rPr>
              <a:t>May be required by law or by an employer for entry into employment</a:t>
            </a:r>
            <a:endParaRPr lang="en-US" sz="2400" dirty="0" smtClean="0">
              <a:latin typeface="Arial" pitchFamily="34" charset="0"/>
              <a:cs typeface="Arial" pitchFamily="34" charset="0"/>
            </a:endParaRPr>
          </a:p>
        </p:txBody>
      </p:sp>
      <p:sp>
        <p:nvSpPr>
          <p:cNvPr id="27" name="Rectangle 26"/>
          <p:cNvSpPr/>
          <p:nvPr/>
        </p:nvSpPr>
        <p:spPr>
          <a:xfrm>
            <a:off x="914400" y="4038600"/>
            <a:ext cx="7315199" cy="446276"/>
          </a:xfrm>
          <a:prstGeom prst="rect">
            <a:avLst/>
          </a:prstGeom>
        </p:spPr>
        <p:txBody>
          <a:bodyPr wrap="square">
            <a:spAutoFit/>
          </a:bodyPr>
          <a:lstStyle/>
          <a:p>
            <a:r>
              <a:rPr lang="en-US" sz="2300" dirty="0" smtClean="0">
                <a:latin typeface="Arial" pitchFamily="34" charset="0"/>
                <a:ea typeface="Calibri" pitchFamily="34" charset="0"/>
                <a:cs typeface="Arial" pitchFamily="34" charset="0"/>
              </a:rPr>
              <a:t>Lead to higher pay or improve prospects for promotion</a:t>
            </a:r>
            <a:endParaRPr lang="en-US" sz="2300" dirty="0">
              <a:latin typeface="Arial" pitchFamily="34" charset="0"/>
              <a:cs typeface="Arial" pitchFamily="34" charset="0"/>
            </a:endParaRPr>
          </a:p>
        </p:txBody>
      </p:sp>
      <p:sp>
        <p:nvSpPr>
          <p:cNvPr id="4" name="Rectangle 1"/>
          <p:cNvSpPr>
            <a:spLocks noChangeArrowheads="1"/>
          </p:cNvSpPr>
          <p:nvPr/>
        </p:nvSpPr>
        <p:spPr bwMode="auto">
          <a:xfrm>
            <a:off x="1447800" y="5128483"/>
            <a:ext cx="6629400"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300" b="0" i="0" u="none" strike="noStrike" cap="none" normalizeH="0" baseline="0" dirty="0" smtClean="0">
                <a:ln>
                  <a:noFill/>
                </a:ln>
                <a:latin typeface="Arial" pitchFamily="34" charset="0"/>
                <a:ea typeface="Calibri" pitchFamily="34" charset="0"/>
                <a:cs typeface="Arial" pitchFamily="34" charset="0"/>
              </a:rPr>
              <a:t>Demonstrates to civilian employers that training and skills attained in the military are on par with those gained through traditional civilian pathways.</a:t>
            </a:r>
            <a:endParaRPr kumimoji="0" lang="en-US" sz="2300" b="0" i="0" u="none" strike="noStrike" cap="none" normalizeH="0" baseline="0" dirty="0" smtClean="0">
              <a:ln>
                <a:noFill/>
              </a:ln>
              <a:latin typeface="Arial" pitchFamily="34" charset="0"/>
              <a:cs typeface="Arial" pitchFamily="34" charset="0"/>
            </a:endParaRPr>
          </a:p>
        </p:txBody>
      </p:sp>
    </p:spTree>
    <p:extLst>
      <p:ext uri="{BB962C8B-B14F-4D97-AF65-F5344CB8AC3E}">
        <p14:creationId xmlns:p14="http://schemas.microsoft.com/office/powerpoint/2010/main" xmlns="" val="3454389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2" descr="P:\Users\gdavis.STAFF\Local Settings\Temporary Internet Files\Content.IE5\4557AGUT\MP900448698[1].jpg"/>
          <p:cNvPicPr>
            <a:picLocks noChangeAspect="1" noChangeArrowheads="1"/>
          </p:cNvPicPr>
          <p:nvPr/>
        </p:nvPicPr>
        <p:blipFill>
          <a:blip r:embed="rId3" cstate="print"/>
          <a:srcRect b="35484"/>
          <a:stretch>
            <a:fillRect/>
          </a:stretch>
        </p:blipFill>
        <p:spPr bwMode="auto">
          <a:xfrm>
            <a:off x="5368795" y="1731294"/>
            <a:ext cx="2125980" cy="205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4037" name="Picture 5" descr="P:\Users\gdavis.STAFF\Local Settings\Temporary Internet Files\Content.IE5\85MZ8LMB\MP900427709[1].jpg"/>
          <p:cNvPicPr>
            <a:picLocks noChangeAspect="1" noChangeArrowheads="1"/>
          </p:cNvPicPr>
          <p:nvPr/>
        </p:nvPicPr>
        <p:blipFill>
          <a:blip r:embed="rId4" cstate="print"/>
          <a:srcRect/>
          <a:stretch>
            <a:fillRect/>
          </a:stretch>
        </p:blipFill>
        <p:spPr bwMode="auto">
          <a:xfrm>
            <a:off x="1676400" y="1688432"/>
            <a:ext cx="2286000"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8" name="Rektangel 32"/>
          <p:cNvSpPr>
            <a:spLocks noChangeArrowheads="1"/>
          </p:cNvSpPr>
          <p:nvPr/>
        </p:nvSpPr>
        <p:spPr bwMode="auto">
          <a:xfrm>
            <a:off x="5136385" y="1190660"/>
            <a:ext cx="2590800" cy="446059"/>
          </a:xfrm>
          <a:prstGeom prst="rect">
            <a:avLst/>
          </a:prstGeom>
          <a:solidFill>
            <a:schemeClr val="bg1">
              <a:lumMod val="85000"/>
            </a:schemeClr>
          </a:soli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da-DK" sz="2400" b="1" kern="0" noProof="1" smtClean="0">
                <a:latin typeface="Arial" pitchFamily="34" charset="0"/>
                <a:ea typeface="ＭＳ Ｐゴシック" pitchFamily="-97" charset="-128"/>
              </a:rPr>
              <a:t>Licensure</a:t>
            </a:r>
            <a:endParaRPr lang="da-DK" sz="2400" b="1" kern="0" noProof="1">
              <a:latin typeface="Arial" pitchFamily="34" charset="0"/>
              <a:ea typeface="ＭＳ Ｐゴシック" pitchFamily="-97" charset="-128"/>
            </a:endParaRPr>
          </a:p>
        </p:txBody>
      </p:sp>
      <p:sp>
        <p:nvSpPr>
          <p:cNvPr id="47" name="Rektangel 30"/>
          <p:cNvSpPr>
            <a:spLocks noChangeArrowheads="1"/>
          </p:cNvSpPr>
          <p:nvPr/>
        </p:nvSpPr>
        <p:spPr bwMode="auto">
          <a:xfrm>
            <a:off x="1447800" y="1190661"/>
            <a:ext cx="2743200" cy="419743"/>
          </a:xfrm>
          <a:prstGeom prst="rect">
            <a:avLst/>
          </a:prstGeom>
          <a:gradFill flip="none" rotWithShape="1">
            <a:gsLst>
              <a:gs pos="0">
                <a:schemeClr val="bg1">
                  <a:lumMod val="85000"/>
                </a:schemeClr>
              </a:gs>
              <a:gs pos="50000">
                <a:schemeClr val="bg1">
                  <a:shade val="67500"/>
                  <a:satMod val="115000"/>
                </a:schemeClr>
              </a:gs>
              <a:gs pos="100000">
                <a:schemeClr val="bg1">
                  <a:shade val="100000"/>
                  <a:satMod val="115000"/>
                </a:schemeClr>
              </a:gs>
            </a:gsLst>
            <a:lin ang="8100000" scaled="1"/>
            <a:tileRect/>
          </a:gradFill>
          <a:ln w="9525">
            <a:noFill/>
            <a:miter lim="800000"/>
            <a:headEnd/>
            <a:tailEnd/>
          </a:ln>
          <a:effectLst>
            <a:outerShdw blurRad="63500" dist="23000" dir="5400000" rotWithShape="0">
              <a:srgbClr val="000000">
                <a:alpha val="34999"/>
              </a:srgbClr>
            </a:outerShdw>
          </a:effectLst>
        </p:spPr>
        <p:txBody>
          <a:bodyPr anchor="ctr"/>
          <a:lstStyle/>
          <a:p>
            <a:pPr algn="ctr">
              <a:defRPr/>
            </a:pPr>
            <a:r>
              <a:rPr lang="da-DK" sz="2400" b="1" dirty="0" smtClean="0">
                <a:latin typeface="Arial" pitchFamily="34" charset="0"/>
                <a:ea typeface="ＭＳ Ｐゴシック" pitchFamily="-97" charset="-128"/>
              </a:rPr>
              <a:t>Credentials</a:t>
            </a:r>
            <a:endParaRPr lang="da-DK" sz="2400" b="1" dirty="0">
              <a:latin typeface="Arial" pitchFamily="34" charset="0"/>
              <a:ea typeface="ＭＳ Ｐゴシック" pitchFamily="-97" charset="-128"/>
            </a:endParaRPr>
          </a:p>
        </p:txBody>
      </p:sp>
      <p:sp>
        <p:nvSpPr>
          <p:cNvPr id="35" name="Rektangel 34"/>
          <p:cNvSpPr>
            <a:spLocks noChangeArrowheads="1"/>
          </p:cNvSpPr>
          <p:nvPr/>
        </p:nvSpPr>
        <p:spPr bwMode="auto">
          <a:xfrm>
            <a:off x="3314700" y="3975538"/>
            <a:ext cx="2667000" cy="457201"/>
          </a:xfrm>
          <a:prstGeom prst="rect">
            <a:avLst/>
          </a:prstGeom>
          <a:gradFill flip="none" rotWithShape="1">
            <a:gsLst>
              <a:gs pos="0">
                <a:schemeClr val="bg1">
                  <a:lumMod val="85000"/>
                </a:schemeClr>
              </a:gs>
              <a:gs pos="50000">
                <a:schemeClr val="bg1">
                  <a:lumMod val="95000"/>
                  <a:shade val="67500"/>
                  <a:satMod val="115000"/>
                </a:schemeClr>
              </a:gs>
              <a:gs pos="100000">
                <a:schemeClr val="bg1">
                  <a:lumMod val="95000"/>
                  <a:shade val="100000"/>
                  <a:satMod val="115000"/>
                </a:schemeClr>
              </a:gs>
            </a:gsLst>
            <a:lin ang="8100000" scaled="1"/>
            <a:tileRect/>
          </a:gradFill>
          <a:ln w="9525">
            <a:noFill/>
            <a:miter lim="800000"/>
            <a:headEnd/>
            <a:tailEnd/>
          </a:ln>
          <a:effectLst>
            <a:outerShdw blurRad="63500" dist="23000" dir="5400000" rotWithShape="0">
              <a:srgbClr val="000000">
                <a:alpha val="34999"/>
              </a:srgbClr>
            </a:outerShdw>
          </a:effectLst>
        </p:spPr>
        <p:txBody>
          <a:bodyPr anchor="ctr"/>
          <a:lstStyle/>
          <a:p>
            <a:pPr algn="ctr">
              <a:defRPr/>
            </a:pPr>
            <a:r>
              <a:rPr lang="da-DK" sz="2400" b="1" dirty="0" smtClean="0">
                <a:latin typeface="Arial" pitchFamily="34" charset="0"/>
                <a:ea typeface="ＭＳ Ｐゴシック" pitchFamily="-97" charset="-128"/>
              </a:rPr>
              <a:t>Apprenticeships</a:t>
            </a:r>
            <a:endParaRPr lang="da-DK" sz="2400" b="1" dirty="0">
              <a:latin typeface="Arial" pitchFamily="34" charset="0"/>
              <a:ea typeface="ＭＳ Ｐゴシック" pitchFamily="-97" charset="-128"/>
            </a:endParaRPr>
          </a:p>
        </p:txBody>
      </p:sp>
      <p:pic>
        <p:nvPicPr>
          <p:cNvPr id="44034" name="Picture 2" descr="P:\Users\gdavis.STAFF\Local Settings\Temporary Internet Files\Content.IE5\4557AGUT\MP900439413[1].jpg"/>
          <p:cNvPicPr>
            <a:picLocks noChangeAspect="1" noChangeArrowheads="1"/>
          </p:cNvPicPr>
          <p:nvPr/>
        </p:nvPicPr>
        <p:blipFill>
          <a:blip r:embed="rId5" cstate="print"/>
          <a:srcRect t="7613" b="8644"/>
          <a:stretch>
            <a:fillRect/>
          </a:stretch>
        </p:blipFill>
        <p:spPr bwMode="auto">
          <a:xfrm>
            <a:off x="3619500" y="4595648"/>
            <a:ext cx="2057400" cy="19931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5255" y="174486"/>
            <a:ext cx="6320790" cy="707886"/>
          </a:xfrm>
          <a:prstGeom prst="rect">
            <a:avLst/>
          </a:prstGeom>
          <a:noFill/>
        </p:spPr>
        <p:txBody>
          <a:bodyPr wrap="square" rtlCol="0">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Types of Credentials</a:t>
            </a:r>
            <a:endParaRPr lang="en-US" sz="4000" b="1" i="1" dirty="0">
              <a:latin typeface="Arial" pitchFamily="34" charset="0"/>
              <a:cs typeface="Arial" pitchFamily="34" charset="0"/>
            </a:endParaRPr>
          </a:p>
        </p:txBody>
      </p:sp>
    </p:spTree>
    <p:extLst>
      <p:ext uri="{BB962C8B-B14F-4D97-AF65-F5344CB8AC3E}">
        <p14:creationId xmlns:p14="http://schemas.microsoft.com/office/powerpoint/2010/main" xmlns="" val="75868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4037"/>
                                        </p:tgtEl>
                                      </p:cBhvr>
                                    </p:animEffect>
                                    <p:animScale>
                                      <p:cBhvr>
                                        <p:cTn id="7" dur="250" autoRev="1" fill="hold"/>
                                        <p:tgtEl>
                                          <p:spTgt spid="4403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1"/>
                                        </p:tgtEl>
                                      </p:cBhvr>
                                    </p:animEffect>
                                    <p:animScale>
                                      <p:cBhvr>
                                        <p:cTn id="12" dur="250" autoRev="1" fill="hold"/>
                                        <p:tgtEl>
                                          <p:spTgt spid="5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4034"/>
                                        </p:tgtEl>
                                      </p:cBhvr>
                                    </p:animEffect>
                                    <p:animScale>
                                      <p:cBhvr>
                                        <p:cTn id="17" dur="250" autoRev="1" fill="hold"/>
                                        <p:tgtEl>
                                          <p:spTgt spid="440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9" descr="P:\Users\gdavis.STAFF\Local Settings\Temporary Internet Files\Content.IE5\K9UVWXAN\MP900382891[1].jpg"/>
          <p:cNvPicPr>
            <a:picLocks noChangeAspect="1" noChangeArrowheads="1"/>
          </p:cNvPicPr>
          <p:nvPr/>
        </p:nvPicPr>
        <p:blipFill>
          <a:blip r:embed="rId3" cstate="print"/>
          <a:srcRect/>
          <a:stretch>
            <a:fillRect/>
          </a:stretch>
        </p:blipFill>
        <p:spPr bwMode="auto">
          <a:xfrm>
            <a:off x="4038600" y="1981200"/>
            <a:ext cx="4480559" cy="3200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16" descr="P:\Users\gdavis.STAFF\Local Settings\Temporary Internet Files\Content.IE5\JZJ9NMNW\MP900448322[1].jpg"/>
          <p:cNvPicPr>
            <a:picLocks noChangeAspect="1" noChangeArrowheads="1"/>
          </p:cNvPicPr>
          <p:nvPr/>
        </p:nvPicPr>
        <p:blipFill>
          <a:blip r:embed="rId4" cstate="print"/>
          <a:srcRect/>
          <a:stretch>
            <a:fillRect/>
          </a:stretch>
        </p:blipFill>
        <p:spPr bwMode="auto">
          <a:xfrm>
            <a:off x="762000" y="1828800"/>
            <a:ext cx="2670628" cy="3505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ectangle 8"/>
          <p:cNvSpPr/>
          <p:nvPr/>
        </p:nvSpPr>
        <p:spPr>
          <a:xfrm>
            <a:off x="1066800" y="5638800"/>
            <a:ext cx="2057399" cy="769441"/>
          </a:xfrm>
          <a:prstGeom prst="rect">
            <a:avLst/>
          </a:prstGeom>
          <a:gradFill>
            <a:gsLst>
              <a:gs pos="0">
                <a:schemeClr val="bg2">
                  <a:lumMod val="50000"/>
                </a:schemeClr>
              </a:gs>
              <a:gs pos="35000">
                <a:schemeClr val="accent6">
                  <a:tint val="37000"/>
                  <a:satMod val="300000"/>
                </a:schemeClr>
              </a:gs>
              <a:gs pos="100000">
                <a:schemeClr val="accent6">
                  <a:tint val="15000"/>
                  <a:satMod val="350000"/>
                </a:schemeClr>
              </a:gs>
            </a:gsLst>
          </a:gradFill>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4400" b="1" dirty="0" smtClean="0">
                <a:ln w="18415" cmpd="sng">
                  <a:solidFill>
                    <a:srgbClr val="FFFFFF"/>
                  </a:solidFill>
                  <a:prstDash val="solid"/>
                </a:ln>
                <a:solidFill>
                  <a:schemeClr val="tx1"/>
                </a:solidFill>
                <a:latin typeface="Arial" pitchFamily="34" charset="0"/>
                <a:cs typeface="Arial" pitchFamily="34" charset="0"/>
              </a:rPr>
              <a:t>LMI</a:t>
            </a:r>
            <a:endParaRPr lang="en-US" sz="4400" b="1" dirty="0">
              <a:solidFill>
                <a:schemeClr val="tx1"/>
              </a:solidFill>
              <a:latin typeface="Arial" pitchFamily="34" charset="0"/>
              <a:cs typeface="Arial" pitchFamily="34" charset="0"/>
            </a:endParaRPr>
          </a:p>
        </p:txBody>
      </p:sp>
      <p:sp>
        <p:nvSpPr>
          <p:cNvPr id="10" name="Rectangle 9"/>
          <p:cNvSpPr/>
          <p:nvPr/>
        </p:nvSpPr>
        <p:spPr>
          <a:xfrm>
            <a:off x="4800600" y="5638800"/>
            <a:ext cx="2895600" cy="769441"/>
          </a:xfrm>
          <a:prstGeom prst="rect">
            <a:avLst/>
          </a:prstGeom>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400" b="1" dirty="0" smtClean="0">
                <a:ln w="18415" cmpd="sng">
                  <a:solidFill>
                    <a:srgbClr val="FFFFFF"/>
                  </a:solidFill>
                  <a:prstDash val="solid"/>
                </a:ln>
                <a:solidFill>
                  <a:schemeClr val="tx1"/>
                </a:solidFill>
                <a:latin typeface="Arial" pitchFamily="34" charset="0"/>
                <a:cs typeface="Arial" pitchFamily="34" charset="0"/>
              </a:rPr>
              <a:t>Location</a:t>
            </a:r>
            <a:endParaRPr lang="en-US" sz="4400" b="1" dirty="0">
              <a:solidFill>
                <a:schemeClr val="tx1"/>
              </a:solidFill>
              <a:latin typeface="Arial" pitchFamily="34" charset="0"/>
              <a:cs typeface="Arial" pitchFamily="34" charset="0"/>
            </a:endParaRPr>
          </a:p>
        </p:txBody>
      </p:sp>
      <p:sp>
        <p:nvSpPr>
          <p:cNvPr id="3" name="TextBox 2"/>
          <p:cNvSpPr txBox="1"/>
          <p:nvPr/>
        </p:nvSpPr>
        <p:spPr>
          <a:xfrm>
            <a:off x="76200" y="152400"/>
            <a:ext cx="7924800" cy="707886"/>
          </a:xfrm>
          <a:prstGeom prst="rect">
            <a:avLst/>
          </a:prstGeom>
          <a:noFill/>
        </p:spPr>
        <p:txBody>
          <a:bodyPr wrap="square" rtlCol="0">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Influences on Career Selection</a:t>
            </a:r>
            <a:endParaRPr lang="en-US" sz="40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25303"/>
            <a:ext cx="8991600" cy="1323439"/>
          </a:xfrm>
          <a:prstGeom prst="rect">
            <a:avLst/>
          </a:prstGeom>
        </p:spPr>
        <p:txBody>
          <a:bodyPr wrap="square">
            <a:spAutoFit/>
          </a:bodyPr>
          <a:lstStyle/>
          <a:p>
            <a:pPr lvl="0"/>
            <a:r>
              <a:rPr lang="en-US" sz="4000" b="1" i="1" spc="50" dirty="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latin typeface="Arial" pitchFamily="34" charset="0"/>
                <a:cs typeface="Arial" pitchFamily="34" charset="0"/>
              </a:rPr>
              <a:t>Influences on Career Selection</a:t>
            </a:r>
            <a:endParaRPr lang="en-US" sz="4000" b="1" i="1" dirty="0">
              <a:solidFill>
                <a:prstClr val="black"/>
              </a:solidFill>
              <a:latin typeface="Arial" pitchFamily="34" charset="0"/>
              <a:cs typeface="Arial" pitchFamily="34" charset="0"/>
            </a:endParaRPr>
          </a:p>
          <a:p>
            <a:endParaRPr lang="en-US" sz="4000" b="1" i="1" dirty="0" smtClean="0">
              <a:latin typeface="Arial" pitchFamily="34" charset="0"/>
              <a:ea typeface="Times New Roman"/>
              <a:cs typeface="Arial" pitchFamily="34" charset="0"/>
            </a:endParaRPr>
          </a:p>
        </p:txBody>
      </p:sp>
      <p:sp>
        <p:nvSpPr>
          <p:cNvPr id="100353" name="Rectangle 1"/>
          <p:cNvSpPr>
            <a:spLocks noChangeArrowheads="1"/>
          </p:cNvSpPr>
          <p:nvPr/>
        </p:nvSpPr>
        <p:spPr bwMode="auto">
          <a:xfrm>
            <a:off x="457200" y="791075"/>
            <a:ext cx="6172200" cy="743753"/>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effectLst/>
                <a:latin typeface="Arial" pitchFamily="34" charset="0"/>
                <a:cs typeface="Arial" pitchFamily="34" charset="0"/>
              </a:rPr>
              <a:t>Two Major Influences on Career Selection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4158183924"/>
              </p:ext>
            </p:extLst>
          </p:nvPr>
        </p:nvGraphicFramePr>
        <p:xfrm>
          <a:off x="457200" y="1524000"/>
          <a:ext cx="7924800" cy="4267200"/>
        </p:xfrm>
        <a:graphic>
          <a:graphicData uri="http://schemas.openxmlformats.org/drawingml/2006/table">
            <a:tbl>
              <a:tblPr/>
              <a:tblGrid>
                <a:gridCol w="3962400"/>
                <a:gridCol w="3962400"/>
              </a:tblGrid>
              <a:tr h="257175">
                <a:tc>
                  <a:txBody>
                    <a:bodyPr/>
                    <a:lstStyle/>
                    <a:p>
                      <a:pPr marL="0" marR="0" indent="0">
                        <a:spcBef>
                          <a:spcPts val="0"/>
                        </a:spcBef>
                        <a:spcAft>
                          <a:spcPts val="0"/>
                        </a:spcAft>
                      </a:pPr>
                      <a:r>
                        <a:rPr lang="en-US" sz="2000" b="1" dirty="0">
                          <a:latin typeface="Arial" pitchFamily="34" charset="0"/>
                          <a:ea typeface="Times New Roman"/>
                          <a:cs typeface="Arial" pitchFamily="34" charset="0"/>
                        </a:rPr>
                        <a:t>Geographic Location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100000" b="100000"/>
                      </a:path>
                      <a:tileRect t="-100000" r="-100000"/>
                    </a:gradFill>
                  </a:tcPr>
                </a:tc>
                <a:tc>
                  <a:txBody>
                    <a:bodyPr/>
                    <a:lstStyle/>
                    <a:p>
                      <a:pPr marL="0" marR="0" indent="0">
                        <a:spcBef>
                          <a:spcPts val="0"/>
                        </a:spcBef>
                        <a:spcAft>
                          <a:spcPts val="0"/>
                        </a:spcAft>
                      </a:pPr>
                      <a:r>
                        <a:rPr lang="en-US" sz="2000" b="1" dirty="0">
                          <a:latin typeface="Arial" pitchFamily="34" charset="0"/>
                          <a:ea typeface="Times New Roman"/>
                          <a:cs typeface="Arial" pitchFamily="34" charset="0"/>
                        </a:rPr>
                        <a:t>Labor Market Information (LMI)</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100000" b="100000"/>
                      </a:path>
                      <a:tileRect t="-100000" r="-100000"/>
                    </a:gradFill>
                  </a:tcPr>
                </a:tc>
              </a:tr>
              <a:tr h="1905000">
                <a:tc>
                  <a:txBody>
                    <a:bodyPr/>
                    <a:lstStyle/>
                    <a:p>
                      <a:pPr marL="0" marR="0" indent="0">
                        <a:spcBef>
                          <a:spcPts val="0"/>
                        </a:spcBef>
                        <a:spcAft>
                          <a:spcPts val="0"/>
                        </a:spcAft>
                      </a:pPr>
                      <a:r>
                        <a:rPr lang="en-US" sz="1500" dirty="0">
                          <a:latin typeface="Arial" pitchFamily="34" charset="0"/>
                          <a:ea typeface="Times New Roman"/>
                          <a:cs typeface="Arial" pitchFamily="34" charset="0"/>
                        </a:rPr>
                        <a:t>Determine your potential priorities: </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Pursuing a location without your desired profession</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Pursuing your profession regardless of location</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Identifying an alternative profession because of your selected location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100000" t="100000"/>
                      </a:path>
                      <a:tileRect r="-100000" b="-100000"/>
                    </a:gradFill>
                  </a:tcPr>
                </a:tc>
                <a:tc>
                  <a:txBody>
                    <a:bodyPr/>
                    <a:lstStyle/>
                    <a:p>
                      <a:pPr marL="0" marR="0" indent="0">
                        <a:spcBef>
                          <a:spcPts val="0"/>
                        </a:spcBef>
                        <a:spcAft>
                          <a:spcPts val="0"/>
                        </a:spcAft>
                      </a:pPr>
                      <a:r>
                        <a:rPr lang="en-US" sz="1500" dirty="0">
                          <a:latin typeface="Arial" pitchFamily="34" charset="0"/>
                          <a:ea typeface="Times New Roman"/>
                          <a:cs typeface="Arial" pitchFamily="34" charset="0"/>
                        </a:rPr>
                        <a:t>LMI can help you:</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Understand today’s complex workforce</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Explore civilian occupations based on employment levels and trends</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Make informed career decisions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14000">
                          <a:schemeClr val="bg2">
                            <a:lumMod val="90000"/>
                            <a:shade val="67500"/>
                            <a:satMod val="115000"/>
                          </a:schemeClr>
                        </a:gs>
                        <a:gs pos="100000">
                          <a:schemeClr val="bg2">
                            <a:lumMod val="90000"/>
                            <a:shade val="100000"/>
                            <a:satMod val="115000"/>
                          </a:schemeClr>
                        </a:gs>
                      </a:gsLst>
                      <a:path path="circle">
                        <a:fillToRect l="100000" t="100000"/>
                      </a:path>
                      <a:tileRect r="-100000" b="-100000"/>
                    </a:gradFill>
                  </a:tcPr>
                </a:tc>
              </a:tr>
              <a:tr h="2057400">
                <a:tc>
                  <a:txBody>
                    <a:bodyPr/>
                    <a:lstStyle/>
                    <a:p>
                      <a:pPr marL="0" marR="0" indent="0">
                        <a:spcBef>
                          <a:spcPts val="0"/>
                        </a:spcBef>
                        <a:spcAft>
                          <a:spcPts val="0"/>
                        </a:spcAft>
                      </a:pPr>
                      <a:r>
                        <a:rPr lang="en-US" sz="1500" dirty="0">
                          <a:latin typeface="Arial" pitchFamily="34" charset="0"/>
                          <a:ea typeface="Times New Roman"/>
                          <a:cs typeface="Arial" pitchFamily="34" charset="0"/>
                        </a:rPr>
                        <a:t>Research/explore which geographic locations:</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Cost of living and finding housing</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Moving costs</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Family relocation</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Reserve Component – continuum of service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tcPr>
                </a:tc>
                <a:tc>
                  <a:txBody>
                    <a:bodyPr/>
                    <a:lstStyle/>
                    <a:p>
                      <a:pPr marL="0" marR="0" indent="0">
                        <a:spcBef>
                          <a:spcPts val="0"/>
                        </a:spcBef>
                        <a:spcAft>
                          <a:spcPts val="0"/>
                        </a:spcAft>
                      </a:pPr>
                      <a:r>
                        <a:rPr lang="en-US" sz="1500" dirty="0">
                          <a:latin typeface="Arial" pitchFamily="34" charset="0"/>
                          <a:ea typeface="Times New Roman"/>
                          <a:cs typeface="Arial" pitchFamily="34" charset="0"/>
                        </a:rPr>
                        <a:t>Research/explore:</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National, state, and local employment statistics, job forecasts, wages, and demographics</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A military skills translator to identify a civilian occupation  </a:t>
                      </a:r>
                    </a:p>
                    <a:p>
                      <a:pPr marL="342900" marR="0" lvl="0" indent="-342900">
                        <a:spcBef>
                          <a:spcPts val="0"/>
                        </a:spcBef>
                        <a:spcAft>
                          <a:spcPts val="0"/>
                        </a:spcAft>
                        <a:buFont typeface="Symbol"/>
                        <a:buChar char=""/>
                      </a:pPr>
                      <a:r>
                        <a:rPr lang="en-US" sz="1500" dirty="0">
                          <a:latin typeface="Arial" pitchFamily="34" charset="0"/>
                          <a:ea typeface="Times New Roman"/>
                          <a:cs typeface="Arial" pitchFamily="34" charset="0"/>
                        </a:rPr>
                        <a:t>LMI data and compare geographic areas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tcPr>
                </a:tc>
              </a:tr>
            </a:tbl>
          </a:graphicData>
        </a:graphic>
      </p:graphicFrame>
    </p:spTree>
    <p:extLst>
      <p:ext uri="{BB962C8B-B14F-4D97-AF65-F5344CB8AC3E}">
        <p14:creationId xmlns:p14="http://schemas.microsoft.com/office/powerpoint/2010/main" xmlns="" val="4255019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8001000" cy="707886"/>
          </a:xfrm>
          <a:prstGeom prst="rect">
            <a:avLst/>
          </a:prstGeom>
        </p:spPr>
        <p:txBody>
          <a:bodyPr wrap="square">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O*NET</a:t>
            </a:r>
            <a:r>
              <a:rPr lang="en-US" sz="4000" dirty="0" smtClean="0"/>
              <a:t> </a:t>
            </a:r>
            <a:endParaRPr lang="en-US" sz="4000" dirty="0" smtClean="0">
              <a:ea typeface="Times New Roman"/>
              <a:cs typeface="Times New Roman"/>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687" t="15227" r="4886" b="8553"/>
          <a:stretch/>
        </p:blipFill>
        <p:spPr bwMode="auto">
          <a:xfrm>
            <a:off x="521979" y="975360"/>
            <a:ext cx="8100041" cy="512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a:hlinkClick r:id="rId4"/>
          </p:cNvPr>
          <p:cNvSpPr txBox="1"/>
          <p:nvPr/>
        </p:nvSpPr>
        <p:spPr>
          <a:xfrm>
            <a:off x="7010400" y="5474732"/>
            <a:ext cx="914400" cy="369332"/>
          </a:xfrm>
          <a:prstGeom prst="rect">
            <a:avLst/>
          </a:prstGeom>
          <a:noFill/>
        </p:spPr>
        <p:txBody>
          <a:bodyPr wrap="square" rtlCol="0">
            <a:spAutoFit/>
          </a:bodyPr>
          <a:lstStyle/>
          <a:p>
            <a:r>
              <a:rPr lang="en-US" dirty="0" smtClean="0">
                <a:solidFill>
                  <a:schemeClr val="bg1"/>
                </a:solidFill>
                <a:hlinkClick r:id="rId4"/>
              </a:rPr>
              <a:t>Start</a:t>
            </a:r>
            <a:endParaRPr lang="en-US" dirty="0">
              <a:solidFill>
                <a:schemeClr val="bg1"/>
              </a:solidFill>
            </a:endParaRPr>
          </a:p>
        </p:txBody>
      </p:sp>
    </p:spTree>
    <p:extLst>
      <p:ext uri="{BB962C8B-B14F-4D97-AF65-F5344CB8AC3E}">
        <p14:creationId xmlns:p14="http://schemas.microsoft.com/office/powerpoint/2010/main" xmlns="" val="4255019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851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4063" y="8021"/>
            <a:ext cx="9525000" cy="692497"/>
          </a:xfrm>
          <a:prstGeom prst="rect">
            <a:avLst/>
          </a:prstGeom>
        </p:spPr>
        <p:txBody>
          <a:bodyPr wrap="square">
            <a:spAutoFit/>
          </a:bodyPr>
          <a:lstStyle/>
          <a:p>
            <a:r>
              <a:rPr lang="en-US" sz="39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O*NET: My Next Move for VETERANS</a:t>
            </a:r>
            <a:endParaRPr lang="en-US" sz="3900" dirty="0" smtClean="0">
              <a:ea typeface="Times New Roman"/>
              <a:cs typeface="Times New Roman"/>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468" t="15374" r="4886" b="9091"/>
          <a:stretch/>
        </p:blipFill>
        <p:spPr bwMode="auto">
          <a:xfrm>
            <a:off x="467772" y="1143000"/>
            <a:ext cx="8208455"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5019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1" spc="50" dirty="0" smtClean="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latin typeface="Arial" pitchFamily="34" charset="0"/>
                <a:cs typeface="Arial" pitchFamily="34" charset="0"/>
              </a:rPr>
              <a:t>O*NET</a:t>
            </a:r>
            <a:endParaRPr lang="en-US" sz="4000" b="1" i="1" dirty="0">
              <a:solidFill>
                <a:schemeClr val="tx1"/>
              </a:solidFill>
              <a:latin typeface="Arial" pitchFamily="34" charset="0"/>
              <a:cs typeface="Arial" pitchFamily="34" charset="0"/>
            </a:endParaRPr>
          </a:p>
        </p:txBody>
      </p:sp>
      <p:pic>
        <p:nvPicPr>
          <p:cNvPr id="5" name="Picture 4"/>
          <p:cNvPicPr/>
          <p:nvPr/>
        </p:nvPicPr>
        <p:blipFill>
          <a:blip r:embed="rId3" cstate="print"/>
          <a:srcRect l="19028" t="13911" r="17778" b="6824"/>
          <a:stretch>
            <a:fillRect/>
          </a:stretch>
        </p:blipFill>
        <p:spPr bwMode="auto">
          <a:xfrm>
            <a:off x="1600200" y="1371600"/>
            <a:ext cx="5715000" cy="4968240"/>
          </a:xfrm>
          <a:prstGeom prst="rect">
            <a:avLst/>
          </a:prstGeom>
          <a:noFill/>
          <a:ln w="9525">
            <a:noFill/>
            <a:miter lim="800000"/>
            <a:headEnd/>
            <a:tailEnd/>
          </a:ln>
        </p:spPr>
      </p:pic>
      <p:pic>
        <p:nvPicPr>
          <p:cNvPr id="6" name="Picture 5"/>
          <p:cNvPicPr/>
          <p:nvPr/>
        </p:nvPicPr>
        <p:blipFill>
          <a:blip r:embed="rId4" cstate="print"/>
          <a:srcRect l="21250" t="13123" r="19028" b="7609"/>
          <a:stretch>
            <a:fillRect/>
          </a:stretch>
        </p:blipFill>
        <p:spPr bwMode="auto">
          <a:xfrm>
            <a:off x="2257584" y="1112520"/>
            <a:ext cx="5795328" cy="5486400"/>
          </a:xfrm>
          <a:prstGeom prst="rect">
            <a:avLst/>
          </a:prstGeom>
          <a:noFill/>
          <a:ln w="9525">
            <a:noFill/>
            <a:miter lim="800000"/>
            <a:headEnd/>
            <a:tailEnd/>
          </a:ln>
        </p:spPr>
      </p:pic>
      <p:pic>
        <p:nvPicPr>
          <p:cNvPr id="7" name="Picture 6"/>
          <p:cNvPicPr/>
          <p:nvPr/>
        </p:nvPicPr>
        <p:blipFill>
          <a:blip r:embed="rId5" cstate="print"/>
          <a:srcRect l="20833" t="14711" r="16574" b="6830"/>
          <a:stretch>
            <a:fillRect/>
          </a:stretch>
        </p:blipFill>
        <p:spPr bwMode="auto">
          <a:xfrm>
            <a:off x="914400" y="1371600"/>
            <a:ext cx="6019800" cy="5227320"/>
          </a:xfrm>
          <a:prstGeom prst="rect">
            <a:avLst/>
          </a:prstGeom>
          <a:noFill/>
          <a:ln w="9525">
            <a:noFill/>
            <a:miter lim="800000"/>
            <a:headEnd/>
            <a:tailEnd/>
          </a:ln>
        </p:spPr>
      </p:pic>
      <p:pic>
        <p:nvPicPr>
          <p:cNvPr id="8" name="Picture 7"/>
          <p:cNvPicPr/>
          <p:nvPr/>
        </p:nvPicPr>
        <p:blipFill>
          <a:blip r:embed="rId6" cstate="print"/>
          <a:srcRect l="21574" t="14886" r="19630" b="8581"/>
          <a:stretch>
            <a:fillRect/>
          </a:stretch>
        </p:blipFill>
        <p:spPr bwMode="auto">
          <a:xfrm>
            <a:off x="2895600" y="1371600"/>
            <a:ext cx="5715000" cy="4937760"/>
          </a:xfrm>
          <a:prstGeom prst="rect">
            <a:avLst/>
          </a:prstGeom>
          <a:noFill/>
          <a:ln w="9525">
            <a:noFill/>
            <a:miter lim="800000"/>
            <a:headEnd/>
            <a:tailEnd/>
          </a:ln>
        </p:spPr>
      </p:pic>
      <p:pic>
        <p:nvPicPr>
          <p:cNvPr id="9" name="Picture 8"/>
          <p:cNvPicPr/>
          <p:nvPr/>
        </p:nvPicPr>
        <p:blipFill>
          <a:blip r:embed="rId7" cstate="print"/>
          <a:srcRect l="21296" t="14186" r="20185" b="8581"/>
          <a:stretch>
            <a:fillRect/>
          </a:stretch>
        </p:blipFill>
        <p:spPr bwMode="auto">
          <a:xfrm>
            <a:off x="1058545" y="1371600"/>
            <a:ext cx="5723255" cy="4937760"/>
          </a:xfrm>
          <a:prstGeom prst="rect">
            <a:avLst/>
          </a:prstGeom>
          <a:noFill/>
          <a:ln w="9525">
            <a:noFill/>
            <a:miter lim="800000"/>
            <a:headEnd/>
            <a:tailEnd/>
          </a:ln>
        </p:spPr>
      </p:pic>
      <p:pic>
        <p:nvPicPr>
          <p:cNvPr id="10" name="Picture 9"/>
          <p:cNvPicPr/>
          <p:nvPr/>
        </p:nvPicPr>
        <p:blipFill>
          <a:blip r:embed="rId8" cstate="print"/>
          <a:srcRect l="21667" t="13835" r="20370" b="7531"/>
          <a:stretch>
            <a:fillRect/>
          </a:stretch>
        </p:blipFill>
        <p:spPr bwMode="auto">
          <a:xfrm>
            <a:off x="1013142" y="1584960"/>
            <a:ext cx="5768658" cy="4709160"/>
          </a:xfrm>
          <a:prstGeom prst="rect">
            <a:avLst/>
          </a:prstGeom>
          <a:noFill/>
          <a:ln w="9525">
            <a:noFill/>
            <a:miter lim="800000"/>
            <a:headEnd/>
            <a:tailEnd/>
          </a:ln>
        </p:spPr>
      </p:pic>
      <p:sp>
        <p:nvSpPr>
          <p:cNvPr id="11" name="TextBox 10"/>
          <p:cNvSpPr txBox="1"/>
          <p:nvPr/>
        </p:nvSpPr>
        <p:spPr>
          <a:xfrm>
            <a:off x="6217920" y="5570994"/>
            <a:ext cx="2895600" cy="707886"/>
          </a:xfrm>
          <a:prstGeom prst="rect">
            <a:avLst/>
          </a:prstGeom>
          <a:noFill/>
        </p:spPr>
        <p:txBody>
          <a:bodyPr wrap="square" rtlCol="0">
            <a:spAutoFit/>
          </a:bodyPr>
          <a:lstStyle/>
          <a:p>
            <a:r>
              <a:rPr lang="en-US" sz="2000" dirty="0" smtClean="0">
                <a:latin typeface="Arial" pitchFamily="34" charset="0"/>
                <a:cs typeface="Arial" pitchFamily="34" charset="0"/>
              </a:rPr>
              <a:t>Several of similar screens follow</a:t>
            </a:r>
            <a:endParaRPr lang="en-US" sz="2000" dirty="0">
              <a:latin typeface="Arial" pitchFamily="34" charset="0"/>
              <a:cs typeface="Arial" pitchFamily="34" charset="0"/>
            </a:endParaRPr>
          </a:p>
        </p:txBody>
      </p:sp>
      <p:pic>
        <p:nvPicPr>
          <p:cNvPr id="12" name="Picture 11"/>
          <p:cNvPicPr/>
          <p:nvPr/>
        </p:nvPicPr>
        <p:blipFill>
          <a:blip r:embed="rId9" cstate="print"/>
          <a:srcRect l="22490" t="14209" r="21236" b="9615"/>
          <a:stretch>
            <a:fillRect/>
          </a:stretch>
        </p:blipFill>
        <p:spPr bwMode="auto">
          <a:xfrm>
            <a:off x="3192304" y="1143000"/>
            <a:ext cx="5791200" cy="5074920"/>
          </a:xfrm>
          <a:prstGeom prst="rect">
            <a:avLst/>
          </a:prstGeom>
          <a:noFill/>
          <a:ln w="9525">
            <a:noFill/>
            <a:miter lim="800000"/>
            <a:headEnd/>
            <a:tailEnd/>
          </a:ln>
        </p:spPr>
      </p:pic>
      <p:pic>
        <p:nvPicPr>
          <p:cNvPr id="13" name="Picture 12"/>
          <p:cNvPicPr/>
          <p:nvPr/>
        </p:nvPicPr>
        <p:blipFill>
          <a:blip r:embed="rId10" cstate="print"/>
          <a:srcRect l="22546" t="14423" r="21118" b="6944"/>
          <a:stretch>
            <a:fillRect/>
          </a:stretch>
        </p:blipFill>
        <p:spPr bwMode="auto">
          <a:xfrm>
            <a:off x="556736" y="1444377"/>
            <a:ext cx="5287328" cy="4990326"/>
          </a:xfrm>
          <a:prstGeom prst="rect">
            <a:avLst/>
          </a:prstGeom>
          <a:noFill/>
          <a:ln w="9525">
            <a:noFill/>
            <a:miter lim="800000"/>
            <a:headEnd/>
            <a:tailEnd/>
          </a:ln>
        </p:spPr>
      </p:pic>
    </p:spTree>
    <p:extLst>
      <p:ext uri="{BB962C8B-B14F-4D97-AF65-F5344CB8AC3E}">
        <p14:creationId xmlns:p14="http://schemas.microsoft.com/office/powerpoint/2010/main" xmlns="" val="4512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9"/>
                                        </p:tgtEl>
                                        <p:attrNameLst>
                                          <p:attrName>ppt_x</p:attrName>
                                        </p:attrNameLst>
                                      </p:cBhvr>
                                      <p:tavLst>
                                        <p:tav tm="0">
                                          <p:val>
                                            <p:strVal val="ppt_x"/>
                                          </p:val>
                                        </p:tav>
                                        <p:tav tm="100000">
                                          <p:val>
                                            <p:strVal val="ppt_x"/>
                                          </p:val>
                                        </p:tav>
                                      </p:tavLst>
                                    </p:anim>
                                    <p:anim calcmode="lin" valueType="num">
                                      <p:cBhvr additive="base">
                                        <p:cTn id="61" dur="500"/>
                                        <p:tgtEl>
                                          <p:spTgt spid="9"/>
                                        </p:tgtEl>
                                        <p:attrNameLst>
                                          <p:attrName>ppt_y</p:attrName>
                                        </p:attrNameLst>
                                      </p:cBhvr>
                                      <p:tavLst>
                                        <p:tav tm="0">
                                          <p:val>
                                            <p:strVal val="ppt_y"/>
                                          </p:val>
                                        </p:tav>
                                        <p:tav tm="100000">
                                          <p:val>
                                            <p:strVal val="1+ppt_h/2"/>
                                          </p:val>
                                        </p:tav>
                                      </p:tavLst>
                                    </p:anim>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11"/>
                                        </p:tgtEl>
                                        <p:attrNameLst>
                                          <p:attrName>ppt_x</p:attrName>
                                        </p:attrNameLst>
                                      </p:cBhvr>
                                      <p:tavLst>
                                        <p:tav tm="0">
                                          <p:val>
                                            <p:strVal val="ppt_x"/>
                                          </p:val>
                                        </p:tav>
                                        <p:tav tm="100000">
                                          <p:val>
                                            <p:strVal val="ppt_x"/>
                                          </p:val>
                                        </p:tav>
                                      </p:tavLst>
                                    </p:anim>
                                    <p:anim calcmode="lin" valueType="num">
                                      <p:cBhvr additive="base">
                                        <p:cTn id="79" dur="500"/>
                                        <p:tgtEl>
                                          <p:spTgt spid="11"/>
                                        </p:tgtEl>
                                        <p:attrNameLst>
                                          <p:attrName>ppt_y</p:attrName>
                                        </p:attrNameLst>
                                      </p:cBhvr>
                                      <p:tavLst>
                                        <p:tav tm="0">
                                          <p:val>
                                            <p:strVal val="ppt_y"/>
                                          </p:val>
                                        </p:tav>
                                        <p:tav tm="100000">
                                          <p:val>
                                            <p:strVal val="1+ppt_h/2"/>
                                          </p:val>
                                        </p:tav>
                                      </p:tavLst>
                                    </p:anim>
                                    <p:set>
                                      <p:cBhvr>
                                        <p:cTn id="80" dur="1" fill="hold">
                                          <p:stCondLst>
                                            <p:cond delay="499"/>
                                          </p:stCondLst>
                                        </p:cTn>
                                        <p:tgtEl>
                                          <p:spTgt spid="1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10"/>
                                        </p:tgtEl>
                                        <p:attrNameLst>
                                          <p:attrName>ppt_x</p:attrName>
                                        </p:attrNameLst>
                                      </p:cBhvr>
                                      <p:tavLst>
                                        <p:tav tm="0">
                                          <p:val>
                                            <p:strVal val="ppt_x"/>
                                          </p:val>
                                        </p:tav>
                                        <p:tav tm="100000">
                                          <p:val>
                                            <p:strVal val="ppt_x"/>
                                          </p:val>
                                        </p:tav>
                                      </p:tavLst>
                                    </p:anim>
                                    <p:anim calcmode="lin" valueType="num">
                                      <p:cBhvr additive="base">
                                        <p:cTn id="85" dur="500"/>
                                        <p:tgtEl>
                                          <p:spTgt spid="10"/>
                                        </p:tgtEl>
                                        <p:attrNameLst>
                                          <p:attrName>ppt_y</p:attrName>
                                        </p:attrNameLst>
                                      </p:cBhvr>
                                      <p:tavLst>
                                        <p:tav tm="0">
                                          <p:val>
                                            <p:strVal val="ppt_y"/>
                                          </p:val>
                                        </p:tav>
                                        <p:tav tm="100000">
                                          <p:val>
                                            <p:strVal val="1+ppt_h/2"/>
                                          </p:val>
                                        </p:tav>
                                      </p:tavLst>
                                    </p:anim>
                                    <p:set>
                                      <p:cBhvr>
                                        <p:cTn id="86" dur="1" fill="hold">
                                          <p:stCondLst>
                                            <p:cond delay="4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12"/>
                                        </p:tgtEl>
                                        <p:attrNameLst>
                                          <p:attrName>ppt_x</p:attrName>
                                        </p:attrNameLst>
                                      </p:cBhvr>
                                      <p:tavLst>
                                        <p:tav tm="0">
                                          <p:val>
                                            <p:strVal val="ppt_x"/>
                                          </p:val>
                                        </p:tav>
                                        <p:tav tm="100000">
                                          <p:val>
                                            <p:strVal val="ppt_x"/>
                                          </p:val>
                                        </p:tav>
                                      </p:tavLst>
                                    </p:anim>
                                    <p:anim calcmode="lin" valueType="num">
                                      <p:cBhvr additive="base">
                                        <p:cTn id="97" dur="500"/>
                                        <p:tgtEl>
                                          <p:spTgt spid="12"/>
                                        </p:tgtEl>
                                        <p:attrNameLst>
                                          <p:attrName>ppt_y</p:attrName>
                                        </p:attrNameLst>
                                      </p:cBhvr>
                                      <p:tavLst>
                                        <p:tav tm="0">
                                          <p:val>
                                            <p:strVal val="ppt_y"/>
                                          </p:val>
                                        </p:tav>
                                        <p:tav tm="100000">
                                          <p:val>
                                            <p:strVal val="1+ppt_h/2"/>
                                          </p:val>
                                        </p:tav>
                                      </p:tavLst>
                                    </p:anim>
                                    <p:set>
                                      <p:cBhvr>
                                        <p:cTn id="98" dur="1" fill="hold">
                                          <p:stCondLst>
                                            <p:cond delay="499"/>
                                          </p:stCondLst>
                                        </p:cTn>
                                        <p:tgtEl>
                                          <p:spTgt spid="1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nodeType="clickEffect">
                                  <p:stCondLst>
                                    <p:cond delay="0"/>
                                  </p:stCondLst>
                                  <p:childTnLst>
                                    <p:anim calcmode="lin" valueType="num">
                                      <p:cBhvr additive="base">
                                        <p:cTn id="108" dur="500"/>
                                        <p:tgtEl>
                                          <p:spTgt spid="13"/>
                                        </p:tgtEl>
                                        <p:attrNameLst>
                                          <p:attrName>ppt_x</p:attrName>
                                        </p:attrNameLst>
                                      </p:cBhvr>
                                      <p:tavLst>
                                        <p:tav tm="0">
                                          <p:val>
                                            <p:strVal val="ppt_x"/>
                                          </p:val>
                                        </p:tav>
                                        <p:tav tm="100000">
                                          <p:val>
                                            <p:strVal val="ppt_x"/>
                                          </p:val>
                                        </p:tav>
                                      </p:tavLst>
                                    </p:anim>
                                    <p:anim calcmode="lin" valueType="num">
                                      <p:cBhvr additive="base">
                                        <p:cTn id="109" dur="500"/>
                                        <p:tgtEl>
                                          <p:spTgt spid="13"/>
                                        </p:tgtEl>
                                        <p:attrNameLst>
                                          <p:attrName>ppt_y</p:attrName>
                                        </p:attrNameLst>
                                      </p:cBhvr>
                                      <p:tavLst>
                                        <p:tav tm="0">
                                          <p:val>
                                            <p:strVal val="ppt_y"/>
                                          </p:val>
                                        </p:tav>
                                        <p:tav tm="100000">
                                          <p:val>
                                            <p:strVal val="1+ppt_h/2"/>
                                          </p:val>
                                        </p:tav>
                                      </p:tavLst>
                                    </p:anim>
                                    <p:set>
                                      <p:cBhvr>
                                        <p:cTn id="1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9200"/>
          </a:xfrm>
          <a:solidFill>
            <a:schemeClr val="accent1"/>
          </a:solidFill>
        </p:spPr>
        <p:txBody>
          <a:bodyPr>
            <a:normAutofit fontScale="90000"/>
          </a:bodyPr>
          <a:lstStyle/>
          <a:p>
            <a:pPr algn="l"/>
            <a:r>
              <a:rPr lang="en-US" b="1" i="1" spc="50" dirty="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Military Occupation Codes </a:t>
            </a:r>
            <a:r>
              <a:rPr lang="en-US"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(MOC) Crosswalk</a:t>
            </a:r>
            <a:endParaRPr lang="en-US" b="1" i="1" dirty="0">
              <a:latin typeface="Arial" pitchFamily="34" charset="0"/>
              <a:cs typeface="Arial" pitchFamily="34" charset="0"/>
            </a:endParaRPr>
          </a:p>
        </p:txBody>
      </p:sp>
      <p:grpSp>
        <p:nvGrpSpPr>
          <p:cNvPr id="8" name="Group 7"/>
          <p:cNvGrpSpPr/>
          <p:nvPr/>
        </p:nvGrpSpPr>
        <p:grpSpPr>
          <a:xfrm>
            <a:off x="228600" y="4648200"/>
            <a:ext cx="8763000" cy="1219200"/>
            <a:chOff x="228600" y="4648200"/>
            <a:chExt cx="8763000" cy="1219200"/>
          </a:xfrm>
        </p:grpSpPr>
        <p:sp>
          <p:nvSpPr>
            <p:cNvPr id="21" name="Chevron 20"/>
            <p:cNvSpPr/>
            <p:nvPr/>
          </p:nvSpPr>
          <p:spPr>
            <a:xfrm>
              <a:off x="4724400" y="4648200"/>
              <a:ext cx="4267200" cy="1219200"/>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19"/>
            <p:cNvSpPr/>
            <p:nvPr/>
          </p:nvSpPr>
          <p:spPr>
            <a:xfrm>
              <a:off x="3733800" y="4648200"/>
              <a:ext cx="1524000" cy="1219200"/>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Chevron 18"/>
            <p:cNvSpPr/>
            <p:nvPr/>
          </p:nvSpPr>
          <p:spPr>
            <a:xfrm>
              <a:off x="228600" y="4648200"/>
              <a:ext cx="4038600" cy="1219200"/>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4" name="Rectangle 10"/>
            <p:cNvSpPr>
              <a:spLocks noChangeArrowheads="1"/>
            </p:cNvSpPr>
            <p:nvPr/>
          </p:nvSpPr>
          <p:spPr bwMode="auto">
            <a:xfrm>
              <a:off x="4335580" y="4869358"/>
              <a:ext cx="64793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smtClean="0">
                  <a:ln>
                    <a:noFill/>
                  </a:ln>
                  <a:solidFill>
                    <a:schemeClr val="accent2">
                      <a:lumMod val="50000"/>
                    </a:schemeClr>
                  </a:solidFill>
                  <a:effectLst/>
                  <a:latin typeface="Californian FB" pitchFamily="18" charset="0"/>
                  <a:ea typeface="Calibri" pitchFamily="34" charset="0"/>
                  <a:cs typeface="Times New Roman" pitchFamily="18" charset="0"/>
                </a:rPr>
                <a:t>to</a:t>
              </a:r>
              <a:endParaRPr kumimoji="0" lang="en-US" sz="4000" b="0" i="1" u="none" strike="noStrike" cap="none" normalizeH="0" baseline="0" dirty="0" smtClean="0">
                <a:ln>
                  <a:noFill/>
                </a:ln>
                <a:solidFill>
                  <a:schemeClr val="accent2">
                    <a:lumMod val="50000"/>
                  </a:schemeClr>
                </a:solidFill>
                <a:effectLst/>
                <a:latin typeface="Californian FB" pitchFamily="18" charset="0"/>
              </a:endParaRPr>
            </a:p>
          </p:txBody>
        </p:sp>
        <p:sp>
          <p:nvSpPr>
            <p:cNvPr id="14" name="Rectangle 13"/>
            <p:cNvSpPr/>
            <p:nvPr/>
          </p:nvSpPr>
          <p:spPr>
            <a:xfrm>
              <a:off x="914400" y="4884003"/>
              <a:ext cx="3548063" cy="83099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b="1" dirty="0">
                  <a:ln/>
                  <a:solidFill>
                    <a:schemeClr val="accent3">
                      <a:lumMod val="75000"/>
                    </a:schemeClr>
                  </a:solidFill>
                  <a:latin typeface="Stencil" pitchFamily="82" charset="0"/>
                  <a:ea typeface="Calibri" pitchFamily="34" charset="0"/>
                  <a:cs typeface="Times New Roman" pitchFamily="18" charset="0"/>
                </a:rPr>
                <a:t>Military</a:t>
              </a:r>
              <a:r>
                <a:rPr lang="en-US" sz="4800" b="1" dirty="0">
                  <a:ln/>
                  <a:solidFill>
                    <a:srgbClr val="00B050"/>
                  </a:solidFill>
                  <a:latin typeface="Calibri" pitchFamily="34" charset="0"/>
                  <a:ea typeface="Calibri" pitchFamily="34" charset="0"/>
                  <a:cs typeface="Times New Roman" pitchFamily="18" charset="0"/>
                </a:rPr>
                <a:t> </a:t>
              </a:r>
              <a:endParaRPr lang="en-US" b="1" dirty="0">
                <a:ln/>
                <a:solidFill>
                  <a:srgbClr val="00B050"/>
                </a:solidFill>
              </a:endParaRPr>
            </a:p>
          </p:txBody>
        </p:sp>
        <p:sp>
          <p:nvSpPr>
            <p:cNvPr id="6" name="TextBox 5"/>
            <p:cNvSpPr txBox="1"/>
            <p:nvPr/>
          </p:nvSpPr>
          <p:spPr>
            <a:xfrm>
              <a:off x="5295900" y="4796135"/>
              <a:ext cx="3124200" cy="923330"/>
            </a:xfrm>
            <a:prstGeom prst="rect">
              <a:avLst/>
            </a:prstGeom>
            <a:noFill/>
          </p:spPr>
          <p:txBody>
            <a:bodyPr wrap="square" rtlCol="0">
              <a:spAutoFit/>
            </a:bodyPr>
            <a:lstStyle/>
            <a:p>
              <a:r>
                <a:rPr lang="en-US" sz="5400" i="1" dirty="0" smtClean="0">
                  <a:solidFill>
                    <a:schemeClr val="accent1"/>
                  </a:solidFill>
                  <a:latin typeface="Stencil" pitchFamily="82" charset="0"/>
                </a:rPr>
                <a:t>CIVILIAN</a:t>
              </a:r>
              <a:endParaRPr lang="en-US" sz="5400" i="1" dirty="0">
                <a:solidFill>
                  <a:schemeClr val="accent1"/>
                </a:solidFill>
                <a:latin typeface="Stencil" pitchFamily="82" charset="0"/>
              </a:endParaRPr>
            </a:p>
          </p:txBody>
        </p:sp>
      </p:gr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057400"/>
            <a:ext cx="8698057"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0" y="1219200"/>
            <a:ext cx="914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itchFamily="18" charset="0"/>
                <a:cs typeface="Times New Roman" pitchFamily="18" charset="0"/>
              </a:rPr>
              <a:t>Translating</a:t>
            </a:r>
            <a:endParaRPr lang="en-US" sz="5400" dirty="0">
              <a:latin typeface="Times New Roman" pitchFamily="18" charset="0"/>
              <a:cs typeface="Times New Roman" pitchFamily="18" charset="0"/>
            </a:endParaRPr>
          </a:p>
        </p:txBody>
      </p:sp>
      <p:sp>
        <p:nvSpPr>
          <p:cNvPr id="17" name="TextBox 16"/>
          <p:cNvSpPr txBox="1"/>
          <p:nvPr/>
        </p:nvSpPr>
        <p:spPr>
          <a:xfrm>
            <a:off x="533400" y="5791200"/>
            <a:ext cx="8153400" cy="584775"/>
          </a:xfrm>
          <a:prstGeom prst="rect">
            <a:avLst/>
          </a:prstGeom>
          <a:noFill/>
        </p:spPr>
        <p:txBody>
          <a:bodyPr wrap="square" rtlCol="0">
            <a:spAutoFit/>
          </a:bodyPr>
          <a:lstStyle/>
          <a:p>
            <a:r>
              <a:rPr lang="en-US" sz="3200" b="1" dirty="0" smtClean="0">
                <a:solidFill>
                  <a:schemeClr val="accent1"/>
                </a:solidFill>
                <a:latin typeface="Times New Roman" pitchFamily="18" charset="0"/>
                <a:cs typeface="Times New Roman" pitchFamily="18" charset="0"/>
              </a:rPr>
              <a:t>U</a:t>
            </a:r>
            <a:r>
              <a:rPr lang="en-US" sz="3200" b="1" cap="small" dirty="0" smtClean="0">
                <a:solidFill>
                  <a:schemeClr val="accent1"/>
                </a:solidFill>
                <a:latin typeface="Times New Roman" pitchFamily="18" charset="0"/>
                <a:cs typeface="Times New Roman" pitchFamily="18" charset="0"/>
              </a:rPr>
              <a:t>sing the Military Occupational Code</a:t>
            </a:r>
            <a:endParaRPr lang="en-US" sz="3200"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40190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solidFill>
          <a:ln>
            <a:solidFill>
              <a:schemeClr val="accent1"/>
            </a:solidFill>
          </a:ln>
          <a:effectLst>
            <a:outerShdw blurRad="50800" dist="50800" dir="5400000" algn="ctr" rotWithShape="0">
              <a:schemeClr val="tx2">
                <a:lumMod val="60000"/>
                <a:lumOff val="40000"/>
              </a:schemeClr>
            </a:outerShdw>
          </a:effectLst>
        </p:spPr>
        <p:txBody>
          <a:bodyPr/>
          <a:lstStyle/>
          <a:p>
            <a:r>
              <a:rPr lang="en-US" dirty="0" smtClean="0"/>
              <a:t>My Next Move/Interest Profiler</a:t>
            </a:r>
            <a:endParaRPr lang="en-US" dirty="0"/>
          </a:p>
        </p:txBody>
      </p:sp>
      <p:sp>
        <p:nvSpPr>
          <p:cNvPr id="4" name="Content Placeholder 3"/>
          <p:cNvSpPr>
            <a:spLocks noGrp="1"/>
          </p:cNvSpPr>
          <p:nvPr>
            <p:ph idx="1"/>
          </p:nvPr>
        </p:nvSpPr>
        <p:spPr>
          <a:xfrm>
            <a:off x="152400" y="1600200"/>
            <a:ext cx="8686800" cy="4953000"/>
          </a:xfrm>
        </p:spPr>
        <p:txBody>
          <a:bodyPr>
            <a:normAutofit/>
          </a:bodyPr>
          <a:lstStyle/>
          <a:p>
            <a:r>
              <a:rPr lang="en-US" dirty="0" smtClean="0"/>
              <a:t>Complete profiler:  </a:t>
            </a:r>
            <a:r>
              <a:rPr lang="en-US" dirty="0" smtClean="0">
                <a:hlinkClick r:id="rId3"/>
              </a:rPr>
              <a:t>mynextmove.org/explore/</a:t>
            </a:r>
            <a:r>
              <a:rPr lang="en-US" dirty="0" err="1" smtClean="0">
                <a:hlinkClick r:id="rId3"/>
              </a:rPr>
              <a:t>ip</a:t>
            </a:r>
            <a:endParaRPr lang="en-US" dirty="0" smtClean="0"/>
          </a:p>
          <a:p>
            <a:pPr>
              <a:buNone/>
            </a:pPr>
            <a:endParaRPr lang="en-US" dirty="0" smtClean="0"/>
          </a:p>
          <a:p>
            <a:r>
              <a:rPr lang="en-US" dirty="0" smtClean="0"/>
              <a:t>Scott Ed </a:t>
            </a:r>
            <a:r>
              <a:rPr lang="en-US" dirty="0" err="1" smtClean="0"/>
              <a:t>Ctr</a:t>
            </a:r>
            <a:r>
              <a:rPr lang="en-US" dirty="0" smtClean="0"/>
              <a:t>  has the following tools to assist in indentifying your interests in regard to the world of work:</a:t>
            </a:r>
          </a:p>
          <a:p>
            <a:pPr marL="914400" lvl="1" indent="-514350">
              <a:buFont typeface="+mj-lt"/>
              <a:buAutoNum type="arabicParenR"/>
            </a:pPr>
            <a:r>
              <a:rPr lang="en-US" dirty="0" smtClean="0"/>
              <a:t>Holland’s Self-Directed Search (SDS)</a:t>
            </a:r>
          </a:p>
          <a:p>
            <a:pPr>
              <a:buNone/>
            </a:pPr>
            <a:r>
              <a:rPr lang="en-US" dirty="0" smtClean="0"/>
              <a:t>	</a:t>
            </a:r>
            <a:r>
              <a:rPr lang="en-US" sz="2800" dirty="0" smtClean="0"/>
              <a:t>2)   Career Assessment Inventory (CAI)</a:t>
            </a:r>
          </a:p>
          <a:p>
            <a:pPr>
              <a:buNone/>
            </a:pPr>
            <a:r>
              <a:rPr lang="en-US" sz="2800" dirty="0" smtClean="0"/>
              <a:t>	</a:t>
            </a:r>
            <a:r>
              <a:rPr lang="en-US" sz="2800" dirty="0" smtClean="0"/>
              <a:t>3)   Campbell Interest and Skill Survey (CISS)</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1"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pitchFamily="34" charset="0"/>
                <a:cs typeface="Arial" pitchFamily="34" charset="0"/>
              </a:rPr>
              <a:t>GAP Analysis</a:t>
            </a:r>
            <a:endParaRPr lang="en-US" sz="4000" b="1" i="1" dirty="0">
              <a:solidFill>
                <a:schemeClr val="tx1"/>
              </a:solidFill>
              <a:latin typeface="Arial" pitchFamily="34" charset="0"/>
              <a:cs typeface="Arial" pitchFamily="34" charset="0"/>
            </a:endParaRPr>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150"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815" t="29386" r="9839" b="8076"/>
          <a:stretch/>
        </p:blipFill>
        <p:spPr bwMode="auto">
          <a:xfrm>
            <a:off x="559418" y="1447800"/>
            <a:ext cx="7795897" cy="4789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928" t="22301" r="16283" b="8717"/>
          <a:stretch/>
        </p:blipFill>
        <p:spPr bwMode="auto">
          <a:xfrm>
            <a:off x="462907" y="1447800"/>
            <a:ext cx="6831315" cy="537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6283" t="21200" r="15954" b="9210"/>
          <a:stretch/>
        </p:blipFill>
        <p:spPr bwMode="auto">
          <a:xfrm>
            <a:off x="1269431" y="1213658"/>
            <a:ext cx="7085883" cy="5257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49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ppt_x"/>
                                          </p:val>
                                        </p:tav>
                                        <p:tav tm="100000">
                                          <p:val>
                                            <p:strVal val="#ppt_x"/>
                                          </p:val>
                                        </p:tav>
                                      </p:tavLst>
                                    </p:anim>
                                    <p:anim calcmode="lin" valueType="num">
                                      <p:cBhvr additive="base">
                                        <p:cTn id="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150"/>
                                        </p:tgtEl>
                                      </p:cBhvr>
                                    </p:animEffect>
                                    <p:set>
                                      <p:cBhvr>
                                        <p:cTn id="13" dur="1" fill="hold">
                                          <p:stCondLst>
                                            <p:cond delay="499"/>
                                          </p:stCondLst>
                                        </p:cTn>
                                        <p:tgtEl>
                                          <p:spTgt spid="615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151"/>
                                        </p:tgtEl>
                                        <p:attrNameLst>
                                          <p:attrName>style.visibility</p:attrName>
                                        </p:attrNameLst>
                                      </p:cBhvr>
                                      <p:to>
                                        <p:strVal val="visible"/>
                                      </p:to>
                                    </p:set>
                                    <p:anim calcmode="lin" valueType="num">
                                      <p:cBhvr additive="base">
                                        <p:cTn id="18" dur="500" fill="hold"/>
                                        <p:tgtEl>
                                          <p:spTgt spid="6151"/>
                                        </p:tgtEl>
                                        <p:attrNameLst>
                                          <p:attrName>ppt_x</p:attrName>
                                        </p:attrNameLst>
                                      </p:cBhvr>
                                      <p:tavLst>
                                        <p:tav tm="0">
                                          <p:val>
                                            <p:strVal val="#ppt_x"/>
                                          </p:val>
                                        </p:tav>
                                        <p:tav tm="100000">
                                          <p:val>
                                            <p:strVal val="#ppt_x"/>
                                          </p:val>
                                        </p:tav>
                                      </p:tavLst>
                                    </p:anim>
                                    <p:anim calcmode="lin" valueType="num">
                                      <p:cBhvr additive="base">
                                        <p:cTn id="19"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151"/>
                                        </p:tgtEl>
                                      </p:cBhvr>
                                    </p:animEffect>
                                    <p:set>
                                      <p:cBhvr>
                                        <p:cTn id="24" dur="1" fill="hold">
                                          <p:stCondLst>
                                            <p:cond delay="499"/>
                                          </p:stCondLst>
                                        </p:cTn>
                                        <p:tgtEl>
                                          <p:spTgt spid="615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52"/>
                                        </p:tgtEl>
                                        <p:attrNameLst>
                                          <p:attrName>style.visibility</p:attrName>
                                        </p:attrNameLst>
                                      </p:cBhvr>
                                      <p:to>
                                        <p:strVal val="visible"/>
                                      </p:to>
                                    </p:set>
                                    <p:anim calcmode="lin" valueType="num">
                                      <p:cBhvr additive="base">
                                        <p:cTn id="29" dur="500" fill="hold"/>
                                        <p:tgtEl>
                                          <p:spTgt spid="6152"/>
                                        </p:tgtEl>
                                        <p:attrNameLst>
                                          <p:attrName>ppt_x</p:attrName>
                                        </p:attrNameLst>
                                      </p:cBhvr>
                                      <p:tavLst>
                                        <p:tav tm="0">
                                          <p:val>
                                            <p:strVal val="#ppt_x"/>
                                          </p:val>
                                        </p:tav>
                                        <p:tav tm="100000">
                                          <p:val>
                                            <p:strVal val="#ppt_x"/>
                                          </p:val>
                                        </p:tav>
                                      </p:tavLst>
                                    </p:anim>
                                    <p:anim calcmode="lin" valueType="num">
                                      <p:cBhvr additive="base">
                                        <p:cTn id="30"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152"/>
                                        </p:tgtEl>
                                      </p:cBhvr>
                                    </p:animEffect>
                                    <p:set>
                                      <p:cBhvr>
                                        <p:cTn id="35" dur="1" fill="hold">
                                          <p:stCondLst>
                                            <p:cond delay="499"/>
                                          </p:stCondLst>
                                        </p:cTn>
                                        <p:tgtEl>
                                          <p:spTgt spid="6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Additional Resources</a:t>
            </a:r>
            <a:endParaRPr lang="en-US" dirty="0">
              <a:solidFill>
                <a:srgbClr val="FF0000"/>
              </a:solidFill>
            </a:endParaRPr>
          </a:p>
        </p:txBody>
      </p:sp>
      <p:sp>
        <p:nvSpPr>
          <p:cNvPr id="3" name="Rectangle 2"/>
          <p:cNvSpPr/>
          <p:nvPr/>
        </p:nvSpPr>
        <p:spPr>
          <a:xfrm>
            <a:off x="0" y="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1" spc="50" dirty="0" smtClean="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latin typeface="Arial" pitchFamily="34" charset="0"/>
                <a:cs typeface="Arial" pitchFamily="34" charset="0"/>
              </a:rPr>
              <a:t>Additional Resources</a:t>
            </a:r>
            <a:endParaRPr lang="en-US" sz="4000" b="1" i="1" dirty="0">
              <a:solidFill>
                <a:schemeClr val="tx1"/>
              </a:solidFill>
              <a:latin typeface="Arial" pitchFamily="34" charset="0"/>
              <a:cs typeface="Arial" pitchFamily="34" charset="0"/>
            </a:endParaRPr>
          </a:p>
        </p:txBody>
      </p:sp>
      <p:sp>
        <p:nvSpPr>
          <p:cNvPr id="4" name="TextBox 3">
            <a:hlinkClick r:id="rId3"/>
          </p:cNvPr>
          <p:cNvSpPr txBox="1"/>
          <p:nvPr/>
        </p:nvSpPr>
        <p:spPr>
          <a:xfrm>
            <a:off x="762000" y="2057400"/>
            <a:ext cx="7467600" cy="46166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p:spPr>
        <p:txBody>
          <a:bodyPr wrap="square" rtlCol="0">
            <a:spAutoFit/>
          </a:bodyPr>
          <a:lstStyle/>
          <a:p>
            <a:pPr marL="285750" indent="-285750">
              <a:buFont typeface="Arial" pitchFamily="34" charset="0"/>
              <a:buChar char="•"/>
            </a:pPr>
            <a:r>
              <a:rPr lang="en-US" sz="2400" dirty="0" smtClean="0">
                <a:latin typeface="Arial" pitchFamily="34" charset="0"/>
                <a:cs typeface="Arial" pitchFamily="34" charset="0"/>
              </a:rPr>
              <a:t>VA For VETS: </a:t>
            </a:r>
            <a:r>
              <a:rPr lang="en-US" sz="2400" dirty="0" smtClean="0">
                <a:latin typeface="Arial" pitchFamily="34" charset="0"/>
                <a:cs typeface="Arial" pitchFamily="34" charset="0"/>
                <a:hlinkClick r:id="rId3"/>
              </a:rPr>
              <a:t>www.VAforVets.va.gov</a:t>
            </a:r>
            <a:endParaRPr lang="en-US" sz="2400" dirty="0" smtClean="0">
              <a:latin typeface="Arial" pitchFamily="34" charset="0"/>
              <a:cs typeface="Arial" pitchFamily="34" charset="0"/>
            </a:endParaRPr>
          </a:p>
        </p:txBody>
      </p:sp>
      <p:sp>
        <p:nvSpPr>
          <p:cNvPr id="6" name="TextBox 5"/>
          <p:cNvSpPr txBox="1"/>
          <p:nvPr/>
        </p:nvSpPr>
        <p:spPr>
          <a:xfrm>
            <a:off x="762000" y="2743200"/>
            <a:ext cx="7467600" cy="461665"/>
          </a:xfrm>
          <a:prstGeom prst="rect">
            <a:avLst/>
          </a:prstGeom>
          <a:solidFill>
            <a:schemeClr val="tx2">
              <a:lumMod val="40000"/>
              <a:lumOff val="60000"/>
            </a:schemeClr>
          </a:solidFill>
        </p:spPr>
        <p:txBody>
          <a:bodyPr wrap="square" rtlCol="0">
            <a:spAutoFit/>
          </a:bodyPr>
          <a:lstStyle/>
          <a:p>
            <a:pPr marL="285750" indent="-285750">
              <a:buFont typeface="Arial" pitchFamily="34" charset="0"/>
              <a:buChar char="•"/>
            </a:pPr>
            <a:r>
              <a:rPr lang="en-US" sz="2400" dirty="0" smtClean="0">
                <a:latin typeface="Arial" pitchFamily="34" charset="0"/>
                <a:cs typeface="Arial" pitchFamily="34" charset="0"/>
              </a:rPr>
              <a:t>Hero2Hire (H2H): </a:t>
            </a:r>
            <a:r>
              <a:rPr lang="en-US" sz="2400" dirty="0" smtClean="0">
                <a:latin typeface="Arial" pitchFamily="34" charset="0"/>
                <a:cs typeface="Arial" pitchFamily="34" charset="0"/>
                <a:hlinkClick r:id="rId4"/>
              </a:rPr>
              <a:t>www.h2h.jobs</a:t>
            </a:r>
            <a:endParaRPr lang="en-US" sz="2400" dirty="0" smtClean="0">
              <a:latin typeface="Arial" pitchFamily="34" charset="0"/>
              <a:cs typeface="Arial" pitchFamily="34" charset="0"/>
            </a:endParaRPr>
          </a:p>
        </p:txBody>
      </p:sp>
      <p:sp>
        <p:nvSpPr>
          <p:cNvPr id="8" name="TextBox 7"/>
          <p:cNvSpPr txBox="1"/>
          <p:nvPr/>
        </p:nvSpPr>
        <p:spPr>
          <a:xfrm>
            <a:off x="762000" y="3352800"/>
            <a:ext cx="7467600" cy="46166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p:spPr>
        <p:txBody>
          <a:bodyPr wrap="square" rtlCol="0">
            <a:spAutoFit/>
          </a:bodyPr>
          <a:lstStyle/>
          <a:p>
            <a:pPr marL="285750" indent="-285750">
              <a:buFont typeface="Arial" pitchFamily="34" charset="0"/>
              <a:buChar char="•"/>
            </a:pPr>
            <a:r>
              <a:rPr lang="en-US" sz="2400" dirty="0" smtClean="0">
                <a:latin typeface="Arial" pitchFamily="34" charset="0"/>
                <a:cs typeface="Arial" pitchFamily="34" charset="0"/>
              </a:rPr>
              <a:t>Army COOL: </a:t>
            </a:r>
            <a:r>
              <a:rPr lang="en-US" sz="2400" dirty="0" smtClean="0">
                <a:latin typeface="Arial" pitchFamily="34" charset="0"/>
                <a:cs typeface="Arial" pitchFamily="34" charset="0"/>
                <a:hlinkClick r:id="rId5"/>
              </a:rPr>
              <a:t>www.cool.army.mil</a:t>
            </a:r>
            <a:endParaRPr lang="en-US" sz="2400" dirty="0" smtClean="0">
              <a:latin typeface="Arial" pitchFamily="34" charset="0"/>
              <a:cs typeface="Arial" pitchFamily="34" charset="0"/>
            </a:endParaRPr>
          </a:p>
        </p:txBody>
      </p:sp>
      <p:sp>
        <p:nvSpPr>
          <p:cNvPr id="10" name="TextBox 9"/>
          <p:cNvSpPr txBox="1"/>
          <p:nvPr/>
        </p:nvSpPr>
        <p:spPr>
          <a:xfrm>
            <a:off x="838200" y="4038600"/>
            <a:ext cx="7467600" cy="461665"/>
          </a:xfrm>
          <a:prstGeom prst="rect">
            <a:avLst/>
          </a:prstGeom>
          <a:solidFill>
            <a:schemeClr val="tx2">
              <a:lumMod val="40000"/>
              <a:lumOff val="60000"/>
            </a:schemeClr>
          </a:solidFill>
        </p:spPr>
        <p:txBody>
          <a:bodyPr wrap="square" rtlCol="0">
            <a:spAutoFit/>
          </a:bodyPr>
          <a:lstStyle/>
          <a:p>
            <a:pPr marL="285750" indent="-285750">
              <a:buFont typeface="Arial" pitchFamily="34" charset="0"/>
              <a:buChar char="•"/>
            </a:pPr>
            <a:r>
              <a:rPr lang="en-US" sz="2400" dirty="0" smtClean="0">
                <a:latin typeface="Arial" pitchFamily="34" charset="0"/>
                <a:cs typeface="Arial" pitchFamily="34" charset="0"/>
              </a:rPr>
              <a:t>Navy COOL: </a:t>
            </a:r>
            <a:r>
              <a:rPr lang="en-US" sz="2400" dirty="0" smtClean="0">
                <a:latin typeface="Arial" pitchFamily="34" charset="0"/>
                <a:cs typeface="Arial" pitchFamily="34" charset="0"/>
                <a:hlinkClick r:id="rId6"/>
              </a:rPr>
              <a:t>www.cool.navy.mil</a:t>
            </a:r>
            <a:endParaRPr lang="en-US" sz="2400" dirty="0" smtClean="0">
              <a:latin typeface="Arial" pitchFamily="34" charset="0"/>
              <a:cs typeface="Arial" pitchFamily="34" charset="0"/>
            </a:endParaRPr>
          </a:p>
        </p:txBody>
      </p:sp>
      <p:sp>
        <p:nvSpPr>
          <p:cNvPr id="13" name="TextBox 12"/>
          <p:cNvSpPr txBox="1"/>
          <p:nvPr/>
        </p:nvSpPr>
        <p:spPr>
          <a:xfrm>
            <a:off x="838200" y="4800600"/>
            <a:ext cx="7467600" cy="46166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p:spPr>
        <p:txBody>
          <a:bodyPr wrap="square" rtlCol="0">
            <a:spAutoFit/>
          </a:bodyPr>
          <a:lstStyle/>
          <a:p>
            <a:pPr marL="285750" indent="-285750">
              <a:buFont typeface="Arial" pitchFamily="34" charset="0"/>
              <a:buChar char="•"/>
            </a:pPr>
            <a:r>
              <a:rPr lang="en-US" sz="2400" dirty="0" smtClean="0">
                <a:latin typeface="Arial" pitchFamily="34" charset="0"/>
                <a:cs typeface="Arial" pitchFamily="34" charset="0"/>
              </a:rPr>
              <a:t>Bureau of Labor Statistics: </a:t>
            </a:r>
            <a:r>
              <a:rPr lang="en-US" sz="2400" dirty="0" smtClean="0">
                <a:latin typeface="Arial" pitchFamily="34" charset="0"/>
                <a:cs typeface="Arial" pitchFamily="34" charset="0"/>
                <a:hlinkClick r:id="rId7"/>
              </a:rPr>
              <a:t>www.bls.gov</a:t>
            </a:r>
            <a:endParaRPr lang="en-US" sz="2400" dirty="0" smtClean="0">
              <a:latin typeface="Arial" pitchFamily="34" charset="0"/>
              <a:cs typeface="Arial" pitchFamily="34" charset="0"/>
            </a:endParaRPr>
          </a:p>
        </p:txBody>
      </p:sp>
      <p:sp>
        <p:nvSpPr>
          <p:cNvPr id="9" name="TextBox 8">
            <a:hlinkClick r:id="rId3"/>
          </p:cNvPr>
          <p:cNvSpPr txBox="1"/>
          <p:nvPr/>
        </p:nvSpPr>
        <p:spPr>
          <a:xfrm>
            <a:off x="762000" y="1295400"/>
            <a:ext cx="7467600" cy="46166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p:spPr>
        <p:txBody>
          <a:bodyPr wrap="square" rtlCol="0">
            <a:spAutoFit/>
          </a:bodyPr>
          <a:lstStyle/>
          <a:p>
            <a:pPr marL="285750" indent="-285750">
              <a:buFont typeface="Arial" pitchFamily="34" charset="0"/>
              <a:buChar char="•"/>
            </a:pPr>
            <a:r>
              <a:rPr lang="en-US" sz="2400" dirty="0" smtClean="0">
                <a:latin typeface="Arial" pitchFamily="34" charset="0"/>
                <a:cs typeface="Arial" pitchFamily="34" charset="0"/>
                <a:hlinkClick r:id="rId8"/>
              </a:rPr>
              <a:t>VETSUCCESS.GOV</a:t>
            </a: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xmlns="" val="1388521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203536"/>
            <a:ext cx="8001000" cy="707886"/>
          </a:xfrm>
          <a:prstGeom prst="rect">
            <a:avLst/>
          </a:prstGeom>
        </p:spPr>
        <p:txBody>
          <a:bodyPr wrap="square">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Summary</a:t>
            </a:r>
            <a:endParaRPr lang="en-US" sz="4000" b="1" i="1" dirty="0" smtClean="0">
              <a:latin typeface="Arial" pitchFamily="34" charset="0"/>
              <a:ea typeface="Times New Roman"/>
              <a:cs typeface="Arial" pitchFamily="34" charset="0"/>
            </a:endParaRPr>
          </a:p>
        </p:txBody>
      </p:sp>
      <p:sp>
        <p:nvSpPr>
          <p:cNvPr id="123906" name="Rectangle 2"/>
          <p:cNvSpPr>
            <a:spLocks noChangeArrowheads="1"/>
          </p:cNvSpPr>
          <p:nvPr/>
        </p:nvSpPr>
        <p:spPr bwMode="auto">
          <a:xfrm>
            <a:off x="342900" y="1801748"/>
            <a:ext cx="8458200" cy="3539430"/>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300" b="1" dirty="0">
                <a:solidFill>
                  <a:schemeClr val="tx2"/>
                </a:solidFill>
                <a:latin typeface="Arial" pitchFamily="34" charset="0"/>
                <a:cs typeface="Arial" pitchFamily="34" charset="0"/>
              </a:rPr>
              <a:t> </a:t>
            </a:r>
            <a:endParaRPr kumimoji="0" lang="en-US" sz="2300" b="1" i="0" u="none" strike="noStrike" cap="none" normalizeH="0" baseline="0" dirty="0" smtClean="0">
              <a:ln>
                <a:noFill/>
              </a:ln>
              <a:solidFill>
                <a:schemeClr val="tx2"/>
              </a:solidFill>
              <a:effectLst/>
              <a:latin typeface="Arial" pitchFamily="34" charset="0"/>
              <a:cs typeface="Arial" pitchFamily="34" charset="0"/>
            </a:endParaRPr>
          </a:p>
          <a:p>
            <a:pPr marL="342900" lvl="0" indent="-342900" fontAlgn="base">
              <a:spcBef>
                <a:spcPct val="0"/>
              </a:spcBef>
              <a:spcAft>
                <a:spcPct val="0"/>
              </a:spcAft>
              <a:buFont typeface="Arial" pitchFamily="34" charset="0"/>
              <a:buChar char="•"/>
            </a:pPr>
            <a:r>
              <a:rPr lang="en-US" sz="2300" dirty="0" smtClean="0">
                <a:latin typeface="Arial" pitchFamily="34" charset="0"/>
                <a:ea typeface="Times New Roman" pitchFamily="18" charset="0"/>
                <a:cs typeface="Arial" pitchFamily="34" charset="0"/>
              </a:rPr>
              <a:t>Department of Labor Employment Workshop (DOLEW) Track will help you further explore aspects to consider</a:t>
            </a:r>
          </a:p>
          <a:p>
            <a:pPr marL="342900" lvl="0" indent="-342900" fontAlgn="base">
              <a:spcBef>
                <a:spcPct val="0"/>
              </a:spcBef>
              <a:spcAft>
                <a:spcPct val="0"/>
              </a:spcAft>
              <a:buFont typeface="Arial" pitchFamily="34" charset="0"/>
              <a:buChar char="•"/>
            </a:pPr>
            <a:r>
              <a:rPr lang="en-US" sz="2300" dirty="0" smtClean="0">
                <a:latin typeface="Arial" pitchFamily="34" charset="0"/>
                <a:cs typeface="Arial" pitchFamily="34" charset="0"/>
              </a:rPr>
              <a:t>Update your ITP with information you’ve researched</a:t>
            </a:r>
          </a:p>
          <a:p>
            <a:pPr marL="342900" lvl="0" indent="-342900" fontAlgn="base">
              <a:spcBef>
                <a:spcPct val="0"/>
              </a:spcBef>
              <a:spcAft>
                <a:spcPct val="0"/>
              </a:spcAft>
              <a:buFont typeface="Arial" pitchFamily="34" charset="0"/>
              <a:buChar char="•"/>
            </a:pPr>
            <a:r>
              <a:rPr kumimoji="0" lang="en-US" sz="2300" i="0" u="none" strike="noStrike" cap="none" normalizeH="0" baseline="0" dirty="0" smtClean="0">
                <a:ln>
                  <a:noFill/>
                </a:ln>
                <a:effectLst/>
                <a:latin typeface="Arial" pitchFamily="34" charset="0"/>
                <a:cs typeface="Arial" pitchFamily="34" charset="0"/>
              </a:rPr>
              <a:t>Note alterations to your track</a:t>
            </a:r>
            <a:r>
              <a:rPr kumimoji="0" lang="en-US" sz="2300" i="0" u="none" strike="noStrike" cap="none" normalizeH="0" dirty="0" smtClean="0">
                <a:ln>
                  <a:noFill/>
                </a:ln>
                <a:effectLst/>
                <a:latin typeface="Arial" pitchFamily="34" charset="0"/>
                <a:cs typeface="Arial" pitchFamily="34" charset="0"/>
              </a:rPr>
              <a:t> selection</a:t>
            </a:r>
          </a:p>
          <a:p>
            <a:pPr marL="342900" lvl="0" indent="-342900" fontAlgn="base">
              <a:spcBef>
                <a:spcPct val="0"/>
              </a:spcBef>
              <a:spcAft>
                <a:spcPct val="0"/>
              </a:spcAft>
              <a:buFont typeface="Arial" pitchFamily="34" charset="0"/>
              <a:buChar char="•"/>
            </a:pPr>
            <a:r>
              <a:rPr lang="en-US" sz="2300" baseline="0" dirty="0" smtClean="0">
                <a:latin typeface="Arial" pitchFamily="34" charset="0"/>
                <a:cs typeface="Arial" pitchFamily="34" charset="0"/>
              </a:rPr>
              <a:t>Identify</a:t>
            </a:r>
            <a:r>
              <a:rPr lang="en-US" sz="2300" dirty="0" smtClean="0">
                <a:latin typeface="Arial" pitchFamily="34" charset="0"/>
                <a:cs typeface="Arial" pitchFamily="34" charset="0"/>
              </a:rPr>
              <a:t> and pursue next steps in your transition process</a:t>
            </a:r>
          </a:p>
          <a:p>
            <a:pPr marL="342900" lvl="0" indent="-342900" fontAlgn="base">
              <a:spcBef>
                <a:spcPct val="0"/>
              </a:spcBef>
              <a:spcAft>
                <a:spcPct val="0"/>
              </a:spcAft>
              <a:buFont typeface="Arial" pitchFamily="34" charset="0"/>
              <a:buChar char="•"/>
            </a:pPr>
            <a:r>
              <a:rPr lang="en-US" sz="2300" dirty="0" smtClean="0">
                <a:latin typeface="Arial" pitchFamily="34" charset="0"/>
                <a:cs typeface="Arial" pitchFamily="34" charset="0"/>
              </a:rPr>
              <a:t>Contact your local personnel office for accuracy of your official military record</a:t>
            </a:r>
          </a:p>
          <a:p>
            <a:pPr lvl="0" fontAlgn="base">
              <a:spcBef>
                <a:spcPct val="0"/>
              </a:spcBef>
              <a:spcAft>
                <a:spcPct val="0"/>
              </a:spcAft>
            </a:pPr>
            <a:endParaRPr kumimoji="0" lang="en-US" sz="230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xmlns="" val="4255019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698673599"/>
              </p:ext>
            </p:extLst>
          </p:nvPr>
        </p:nvGraphicFramePr>
        <p:xfrm>
          <a:off x="685800" y="1295400"/>
          <a:ext cx="7848600" cy="4854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628" y="18393"/>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628" y="203537"/>
            <a:ext cx="5376856" cy="707886"/>
          </a:xfrm>
          <a:prstGeom prst="rect">
            <a:avLst/>
          </a:prstGeom>
        </p:spPr>
        <p:txBody>
          <a:bodyPr wrap="square">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Crosswalk</a:t>
            </a:r>
            <a:r>
              <a:rPr lang="en-US" sz="40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 </a:t>
            </a:r>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Process</a:t>
            </a:r>
            <a:endParaRPr lang="en-US" sz="4000" b="1" i="1" spc="50" dirty="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endParaRPr>
          </a:p>
        </p:txBody>
      </p:sp>
    </p:spTree>
    <p:extLst>
      <p:ext uri="{BB962C8B-B14F-4D97-AF65-F5344CB8AC3E}">
        <p14:creationId xmlns:p14="http://schemas.microsoft.com/office/powerpoint/2010/main" xmlns="" val="42550191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0"/>
            <a:ext cx="9144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1" spc="50" dirty="0" smtClean="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latin typeface="Arial" pitchFamily="34" charset="0"/>
                <a:ea typeface="+mj-ea"/>
                <a:cs typeface="Arial" pitchFamily="34" charset="0"/>
              </a:rPr>
              <a:t>What kind of Jobseeker are you?</a:t>
            </a:r>
            <a:endParaRPr lang="en-US" sz="4000" dirty="0"/>
          </a:p>
        </p:txBody>
      </p:sp>
      <p:grpSp>
        <p:nvGrpSpPr>
          <p:cNvPr id="2" name="Group 44"/>
          <p:cNvGrpSpPr>
            <a:grpSpLocks/>
          </p:cNvGrpSpPr>
          <p:nvPr/>
        </p:nvGrpSpPr>
        <p:grpSpPr bwMode="auto">
          <a:xfrm>
            <a:off x="381000" y="2514600"/>
            <a:ext cx="5410200" cy="2885420"/>
            <a:chOff x="876300" y="2500313"/>
            <a:chExt cx="4391397" cy="2059659"/>
          </a:xfrm>
        </p:grpSpPr>
        <p:sp>
          <p:nvSpPr>
            <p:cNvPr id="31" name="Rektangel 30"/>
            <p:cNvSpPr>
              <a:spLocks noChangeArrowheads="1"/>
            </p:cNvSpPr>
            <p:nvPr/>
          </p:nvSpPr>
          <p:spPr bwMode="auto">
            <a:xfrm>
              <a:off x="1247404" y="2500313"/>
              <a:ext cx="4013571" cy="326357"/>
            </a:xfrm>
            <a:prstGeom prst="rect">
              <a:avLst/>
            </a:prstGeom>
            <a:solidFill>
              <a:schemeClr val="bg2">
                <a:lumMod val="7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3" name="Rektangel 32"/>
            <p:cNvSpPr>
              <a:spLocks noChangeArrowheads="1"/>
            </p:cNvSpPr>
            <p:nvPr/>
          </p:nvSpPr>
          <p:spPr bwMode="auto">
            <a:xfrm>
              <a:off x="1267196" y="2935455"/>
              <a:ext cx="4000501" cy="352425"/>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35" name="Rektangel 34"/>
            <p:cNvSpPr>
              <a:spLocks noChangeArrowheads="1"/>
            </p:cNvSpPr>
            <p:nvPr/>
          </p:nvSpPr>
          <p:spPr bwMode="auto">
            <a:xfrm>
              <a:off x="1260475" y="3370597"/>
              <a:ext cx="4000501" cy="326357"/>
            </a:xfrm>
            <a:prstGeom prst="rect">
              <a:avLst/>
            </a:prstGeom>
            <a:solidFill>
              <a:schemeClr val="bg2">
                <a:lumMod val="7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grpSp>
          <p:nvGrpSpPr>
            <p:cNvPr id="5" name="Gruppe 77"/>
            <p:cNvGrpSpPr>
              <a:grpSpLocks/>
            </p:cNvGrpSpPr>
            <p:nvPr/>
          </p:nvGrpSpPr>
          <p:grpSpPr bwMode="auto">
            <a:xfrm>
              <a:off x="876300" y="4186489"/>
              <a:ext cx="344488" cy="373483"/>
              <a:chOff x="876300" y="4186489"/>
              <a:chExt cx="344488" cy="373483"/>
            </a:xfrm>
          </p:grpSpPr>
          <p:sp>
            <p:nvSpPr>
              <p:cNvPr id="21" name="Rektangel 20"/>
              <p:cNvSpPr>
                <a:spLocks noChangeArrowheads="1"/>
              </p:cNvSpPr>
              <p:nvPr/>
            </p:nvSpPr>
            <p:spPr bwMode="auto">
              <a:xfrm>
                <a:off x="876300" y="4208463"/>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7" name="Tekstboks 76"/>
              <p:cNvSpPr txBox="1">
                <a:spLocks noChangeArrowheads="1"/>
              </p:cNvSpPr>
              <p:nvPr/>
            </p:nvSpPr>
            <p:spPr bwMode="auto">
              <a:xfrm>
                <a:off x="890588" y="4186489"/>
                <a:ext cx="322262" cy="373483"/>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2800" dirty="0">
                    <a:solidFill>
                      <a:schemeClr val="bg1"/>
                    </a:solidFill>
                    <a:latin typeface="Arial" pitchFamily="34" charset="0"/>
                    <a:ea typeface="ＭＳ Ｐゴシック" pitchFamily="-97" charset="-128"/>
                  </a:rPr>
                  <a:t>5</a:t>
                </a:r>
              </a:p>
            </p:txBody>
          </p:sp>
        </p:grpSp>
        <p:grpSp>
          <p:nvGrpSpPr>
            <p:cNvPr id="6" name="Gruppe 79"/>
            <p:cNvGrpSpPr>
              <a:grpSpLocks/>
            </p:cNvGrpSpPr>
            <p:nvPr/>
          </p:nvGrpSpPr>
          <p:grpSpPr bwMode="auto">
            <a:xfrm>
              <a:off x="876300" y="3790950"/>
              <a:ext cx="344488" cy="347663"/>
              <a:chOff x="876300" y="3790950"/>
              <a:chExt cx="344488" cy="347663"/>
            </a:xfrm>
          </p:grpSpPr>
          <p:sp>
            <p:nvSpPr>
              <p:cNvPr id="14" name="Rektangel 13"/>
              <p:cNvSpPr>
                <a:spLocks noChangeArrowheads="1"/>
              </p:cNvSpPr>
              <p:nvPr/>
            </p:nvSpPr>
            <p:spPr bwMode="auto">
              <a:xfrm>
                <a:off x="876300" y="3790950"/>
                <a:ext cx="344488" cy="347663"/>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9" name="Tekstboks 78"/>
              <p:cNvSpPr txBox="1">
                <a:spLocks noChangeArrowheads="1"/>
              </p:cNvSpPr>
              <p:nvPr/>
            </p:nvSpPr>
            <p:spPr bwMode="auto">
              <a:xfrm>
                <a:off x="890588" y="3822700"/>
                <a:ext cx="322262" cy="279400"/>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2800" noProof="1">
                    <a:solidFill>
                      <a:srgbClr val="FFFFFF"/>
                    </a:solidFill>
                    <a:latin typeface="Arial" pitchFamily="34" charset="0"/>
                    <a:ea typeface="ＭＳ Ｐゴシック" pitchFamily="-97" charset="-128"/>
                  </a:rPr>
                  <a:t>4</a:t>
                </a:r>
              </a:p>
            </p:txBody>
          </p:sp>
        </p:grpSp>
        <p:grpSp>
          <p:nvGrpSpPr>
            <p:cNvPr id="7" name="Gruppe 81"/>
            <p:cNvGrpSpPr>
              <a:grpSpLocks/>
            </p:cNvGrpSpPr>
            <p:nvPr/>
          </p:nvGrpSpPr>
          <p:grpSpPr bwMode="auto">
            <a:xfrm>
              <a:off x="876300" y="3363913"/>
              <a:ext cx="344488" cy="344487"/>
              <a:chOff x="876300" y="3363913"/>
              <a:chExt cx="344488" cy="344487"/>
            </a:xfrm>
          </p:grpSpPr>
          <p:sp>
            <p:nvSpPr>
              <p:cNvPr id="12" name="Rektangel 11"/>
              <p:cNvSpPr>
                <a:spLocks noChangeArrowheads="1"/>
              </p:cNvSpPr>
              <p:nvPr/>
            </p:nvSpPr>
            <p:spPr bwMode="auto">
              <a:xfrm>
                <a:off x="876300" y="33639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81" name="Tekstboks 80"/>
              <p:cNvSpPr txBox="1">
                <a:spLocks noChangeArrowheads="1"/>
              </p:cNvSpPr>
              <p:nvPr/>
            </p:nvSpPr>
            <p:spPr bwMode="auto">
              <a:xfrm>
                <a:off x="890588" y="3400425"/>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2800" noProof="1">
                    <a:solidFill>
                      <a:srgbClr val="FFFFFF"/>
                    </a:solidFill>
                    <a:latin typeface="Arial" pitchFamily="34" charset="0"/>
                    <a:ea typeface="ＭＳ Ｐゴシック" pitchFamily="-97" charset="-128"/>
                  </a:rPr>
                  <a:t>3</a:t>
                </a:r>
              </a:p>
            </p:txBody>
          </p:sp>
        </p:grpSp>
        <p:grpSp>
          <p:nvGrpSpPr>
            <p:cNvPr id="9" name="Gruppe 83"/>
            <p:cNvGrpSpPr>
              <a:grpSpLocks/>
            </p:cNvGrpSpPr>
            <p:nvPr/>
          </p:nvGrpSpPr>
          <p:grpSpPr bwMode="auto">
            <a:xfrm>
              <a:off x="876300" y="2936875"/>
              <a:ext cx="344488" cy="344488"/>
              <a:chOff x="876300" y="2936875"/>
              <a:chExt cx="344488" cy="344488"/>
            </a:xfrm>
          </p:grpSpPr>
          <p:sp>
            <p:nvSpPr>
              <p:cNvPr id="10" name="Rektangel 9"/>
              <p:cNvSpPr>
                <a:spLocks noChangeArrowheads="1"/>
              </p:cNvSpPr>
              <p:nvPr/>
            </p:nvSpPr>
            <p:spPr bwMode="auto">
              <a:xfrm>
                <a:off x="876300" y="2936875"/>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83" name="Tekstboks 82"/>
              <p:cNvSpPr txBox="1">
                <a:spLocks noChangeArrowheads="1"/>
              </p:cNvSpPr>
              <p:nvPr/>
            </p:nvSpPr>
            <p:spPr bwMode="auto">
              <a:xfrm>
                <a:off x="890588" y="2986088"/>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2800" noProof="1">
                    <a:solidFill>
                      <a:srgbClr val="FFFFFF"/>
                    </a:solidFill>
                    <a:latin typeface="Arial" pitchFamily="34" charset="0"/>
                    <a:ea typeface="ＭＳ Ｐゴシック" pitchFamily="-97" charset="-128"/>
                  </a:rPr>
                  <a:t>2</a:t>
                </a:r>
              </a:p>
            </p:txBody>
          </p:sp>
        </p:grpSp>
        <p:grpSp>
          <p:nvGrpSpPr>
            <p:cNvPr id="11" name="Gruppe 85"/>
            <p:cNvGrpSpPr>
              <a:grpSpLocks/>
            </p:cNvGrpSpPr>
            <p:nvPr/>
          </p:nvGrpSpPr>
          <p:grpSpPr bwMode="auto">
            <a:xfrm>
              <a:off x="876300" y="2511425"/>
              <a:ext cx="344488" cy="342900"/>
              <a:chOff x="876300" y="2511425"/>
              <a:chExt cx="344488" cy="342900"/>
            </a:xfrm>
          </p:grpSpPr>
          <p:sp>
            <p:nvSpPr>
              <p:cNvPr id="8" name="Rektangel 7"/>
              <p:cNvSpPr>
                <a:spLocks noChangeArrowheads="1"/>
              </p:cNvSpPr>
              <p:nvPr/>
            </p:nvSpPr>
            <p:spPr bwMode="auto">
              <a:xfrm>
                <a:off x="876300" y="2511425"/>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85" name="Tekstboks 84"/>
              <p:cNvSpPr txBox="1">
                <a:spLocks noChangeArrowheads="1"/>
              </p:cNvSpPr>
              <p:nvPr/>
            </p:nvSpPr>
            <p:spPr bwMode="auto">
              <a:xfrm>
                <a:off x="890588" y="2547938"/>
                <a:ext cx="322262" cy="274637"/>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2800" noProof="1">
                    <a:solidFill>
                      <a:srgbClr val="FFFFFF"/>
                    </a:solidFill>
                    <a:latin typeface="Arial" pitchFamily="34" charset="0"/>
                    <a:ea typeface="ＭＳ Ｐゴシック" pitchFamily="-97" charset="-128"/>
                  </a:rPr>
                  <a:t>1</a:t>
                </a:r>
              </a:p>
            </p:txBody>
          </p:sp>
        </p:grpSp>
      </p:grpSp>
      <p:sp>
        <p:nvSpPr>
          <p:cNvPr id="41" name="Rektangel 40"/>
          <p:cNvSpPr>
            <a:spLocks noChangeArrowheads="1"/>
          </p:cNvSpPr>
          <p:nvPr/>
        </p:nvSpPr>
        <p:spPr bwMode="auto">
          <a:xfrm>
            <a:off x="5943600" y="2514600"/>
            <a:ext cx="3200400" cy="25908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033" name="Picture 9" descr="http://missingsecrettoparenting.com/wp-content/uploads/2011/04/iStock_000011860969XSmall-Questioning-faces.jpg"/>
          <p:cNvPicPr>
            <a:picLocks noChangeAspect="1" noChangeArrowheads="1"/>
          </p:cNvPicPr>
          <p:nvPr/>
        </p:nvPicPr>
        <p:blipFill>
          <a:blip r:embed="rId3" cstate="print"/>
          <a:srcRect/>
          <a:stretch>
            <a:fillRect/>
          </a:stretch>
        </p:blipFill>
        <p:spPr bwMode="auto">
          <a:xfrm>
            <a:off x="5939589" y="2628900"/>
            <a:ext cx="3200400" cy="2362200"/>
          </a:xfrm>
          <a:prstGeom prst="rect">
            <a:avLst/>
          </a:prstGeom>
          <a:ln>
            <a:noFill/>
          </a:ln>
          <a:effectLst>
            <a:outerShdw blurRad="190500" algn="tl" rotWithShape="0">
              <a:srgbClr val="000000">
                <a:alpha val="70000"/>
              </a:srgbClr>
            </a:outerShdw>
          </a:effectLst>
        </p:spPr>
      </p:pic>
      <p:sp>
        <p:nvSpPr>
          <p:cNvPr id="32" name="Rectangle 31"/>
          <p:cNvSpPr/>
          <p:nvPr/>
        </p:nvSpPr>
        <p:spPr>
          <a:xfrm>
            <a:off x="914400" y="2514600"/>
            <a:ext cx="3970446" cy="523220"/>
          </a:xfrm>
          <a:prstGeom prst="rect">
            <a:avLst/>
          </a:prstGeom>
        </p:spPr>
        <p:txBody>
          <a:bodyPr wrap="square">
            <a:spAutoFit/>
          </a:bodyPr>
          <a:lstStyle/>
          <a:p>
            <a:pPr lvl="0"/>
            <a:r>
              <a:rPr lang="en-US" sz="2800" dirty="0" smtClean="0">
                <a:latin typeface="Arial" pitchFamily="34" charset="0"/>
                <a:cs typeface="Arial" pitchFamily="34" charset="0"/>
              </a:rPr>
              <a:t>Transitioning Specialist </a:t>
            </a:r>
            <a:endParaRPr lang="en-US" sz="2800" dirty="0">
              <a:latin typeface="Arial" pitchFamily="34" charset="0"/>
              <a:cs typeface="Arial" pitchFamily="34" charset="0"/>
            </a:endParaRPr>
          </a:p>
        </p:txBody>
      </p:sp>
      <p:sp>
        <p:nvSpPr>
          <p:cNvPr id="37" name="Rectangle 36"/>
          <p:cNvSpPr/>
          <p:nvPr/>
        </p:nvSpPr>
        <p:spPr>
          <a:xfrm>
            <a:off x="914400" y="3124200"/>
            <a:ext cx="4071436" cy="523220"/>
          </a:xfrm>
          <a:prstGeom prst="rect">
            <a:avLst/>
          </a:prstGeom>
        </p:spPr>
        <p:txBody>
          <a:bodyPr wrap="none">
            <a:spAutoFit/>
          </a:bodyPr>
          <a:lstStyle/>
          <a:p>
            <a:pPr lvl="0"/>
            <a:r>
              <a:rPr lang="en-US" sz="2800" dirty="0" smtClean="0">
                <a:latin typeface="Arial" pitchFamily="34" charset="0"/>
                <a:cs typeface="Arial" pitchFamily="34" charset="0"/>
              </a:rPr>
              <a:t>Transitioning Generalist </a:t>
            </a:r>
            <a:endParaRPr lang="en-US" sz="2800" dirty="0">
              <a:latin typeface="Arial" pitchFamily="34" charset="0"/>
              <a:cs typeface="Arial" pitchFamily="34" charset="0"/>
            </a:endParaRPr>
          </a:p>
        </p:txBody>
      </p:sp>
      <p:sp>
        <p:nvSpPr>
          <p:cNvPr id="38" name="Rectangle 37"/>
          <p:cNvSpPr/>
          <p:nvPr/>
        </p:nvSpPr>
        <p:spPr>
          <a:xfrm>
            <a:off x="914400" y="3733800"/>
            <a:ext cx="2863284" cy="523220"/>
          </a:xfrm>
          <a:prstGeom prst="rect">
            <a:avLst/>
          </a:prstGeom>
        </p:spPr>
        <p:txBody>
          <a:bodyPr wrap="square">
            <a:spAutoFit/>
          </a:bodyPr>
          <a:lstStyle/>
          <a:p>
            <a:pPr lvl="0"/>
            <a:r>
              <a:rPr lang="en-US" sz="2800" dirty="0" smtClean="0">
                <a:latin typeface="Arial" pitchFamily="34" charset="0"/>
                <a:cs typeface="Arial" pitchFamily="34" charset="0"/>
              </a:rPr>
              <a:t>Career Switcher </a:t>
            </a:r>
            <a:endParaRPr lang="en-US" sz="2800" dirty="0">
              <a:latin typeface="Arial" pitchFamily="34" charset="0"/>
              <a:cs typeface="Arial" pitchFamily="34" charset="0"/>
            </a:endParaRPr>
          </a:p>
        </p:txBody>
      </p:sp>
      <p:sp>
        <p:nvSpPr>
          <p:cNvPr id="66" name="Rektangel 32"/>
          <p:cNvSpPr>
            <a:spLocks noChangeArrowheads="1"/>
          </p:cNvSpPr>
          <p:nvPr/>
        </p:nvSpPr>
        <p:spPr bwMode="auto">
          <a:xfrm>
            <a:off x="838200" y="4343400"/>
            <a:ext cx="4928616" cy="457200"/>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67" name="Rectangle 66"/>
          <p:cNvSpPr/>
          <p:nvPr/>
        </p:nvSpPr>
        <p:spPr>
          <a:xfrm>
            <a:off x="914400" y="4343400"/>
            <a:ext cx="2362200" cy="523220"/>
          </a:xfrm>
          <a:prstGeom prst="rect">
            <a:avLst/>
          </a:prstGeom>
        </p:spPr>
        <p:txBody>
          <a:bodyPr wrap="square">
            <a:spAutoFit/>
          </a:bodyPr>
          <a:lstStyle/>
          <a:p>
            <a:pPr lvl="0"/>
            <a:r>
              <a:rPr lang="en-US" sz="2800" dirty="0" smtClean="0">
                <a:latin typeface="Arial" pitchFamily="34" charset="0"/>
                <a:cs typeface="Arial" pitchFamily="34" charset="0"/>
              </a:rPr>
              <a:t>Undecided</a:t>
            </a:r>
            <a:endParaRPr lang="en-US" sz="2800" dirty="0">
              <a:latin typeface="Arial" pitchFamily="34" charset="0"/>
              <a:cs typeface="Arial" pitchFamily="34" charset="0"/>
            </a:endParaRPr>
          </a:p>
        </p:txBody>
      </p:sp>
      <p:sp>
        <p:nvSpPr>
          <p:cNvPr id="68" name="Rektangel 34"/>
          <p:cNvSpPr>
            <a:spLocks noChangeArrowheads="1"/>
          </p:cNvSpPr>
          <p:nvPr/>
        </p:nvSpPr>
        <p:spPr bwMode="auto">
          <a:xfrm>
            <a:off x="838200" y="4876800"/>
            <a:ext cx="4928616" cy="533400"/>
          </a:xfrm>
          <a:prstGeom prst="rect">
            <a:avLst/>
          </a:prstGeom>
          <a:solidFill>
            <a:schemeClr val="bg2">
              <a:lumMod val="75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69" name="Rectangle 68"/>
          <p:cNvSpPr/>
          <p:nvPr/>
        </p:nvSpPr>
        <p:spPr>
          <a:xfrm>
            <a:off x="914400" y="4876800"/>
            <a:ext cx="2819400" cy="523220"/>
          </a:xfrm>
          <a:prstGeom prst="rect">
            <a:avLst/>
          </a:prstGeom>
        </p:spPr>
        <p:txBody>
          <a:bodyPr wrap="square">
            <a:spAutoFit/>
          </a:bodyPr>
          <a:lstStyle/>
          <a:p>
            <a:pPr lvl="0"/>
            <a:r>
              <a:rPr lang="en-US" sz="2800" dirty="0" smtClean="0">
                <a:latin typeface="Arial" pitchFamily="34" charset="0"/>
                <a:cs typeface="Arial" pitchFamily="34" charset="0"/>
              </a:rPr>
              <a:t>Multi-Tracker</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ktangel 32"/>
          <p:cNvSpPr>
            <a:spLocks noChangeArrowheads="1"/>
          </p:cNvSpPr>
          <p:nvPr/>
        </p:nvSpPr>
        <p:spPr bwMode="auto">
          <a:xfrm>
            <a:off x="1143000" y="3657600"/>
            <a:ext cx="7620000" cy="45000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4" name="Rektangel 32"/>
          <p:cNvSpPr>
            <a:spLocks noChangeArrowheads="1"/>
          </p:cNvSpPr>
          <p:nvPr/>
        </p:nvSpPr>
        <p:spPr bwMode="auto">
          <a:xfrm>
            <a:off x="1143000" y="3124200"/>
            <a:ext cx="7620000" cy="45000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5" name="Rektangel 32"/>
          <p:cNvSpPr>
            <a:spLocks noChangeArrowheads="1"/>
          </p:cNvSpPr>
          <p:nvPr/>
        </p:nvSpPr>
        <p:spPr bwMode="auto">
          <a:xfrm>
            <a:off x="1143000" y="4724400"/>
            <a:ext cx="7620000" cy="45000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6" name="Rektangel 32"/>
          <p:cNvSpPr>
            <a:spLocks noChangeArrowheads="1"/>
          </p:cNvSpPr>
          <p:nvPr/>
        </p:nvSpPr>
        <p:spPr bwMode="auto">
          <a:xfrm>
            <a:off x="1143000" y="4191000"/>
            <a:ext cx="7620000" cy="45000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7" name="Rektangel 32"/>
          <p:cNvSpPr>
            <a:spLocks noChangeArrowheads="1"/>
          </p:cNvSpPr>
          <p:nvPr/>
        </p:nvSpPr>
        <p:spPr bwMode="auto">
          <a:xfrm>
            <a:off x="1143000" y="5874598"/>
            <a:ext cx="6324600" cy="45000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8" name="Rektangel 32"/>
          <p:cNvSpPr>
            <a:spLocks noChangeArrowheads="1"/>
          </p:cNvSpPr>
          <p:nvPr/>
        </p:nvSpPr>
        <p:spPr bwMode="auto">
          <a:xfrm>
            <a:off x="1143000" y="5334000"/>
            <a:ext cx="7620000" cy="45000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1" name="Rektangel 32"/>
          <p:cNvSpPr>
            <a:spLocks noChangeArrowheads="1"/>
          </p:cNvSpPr>
          <p:nvPr/>
        </p:nvSpPr>
        <p:spPr bwMode="auto">
          <a:xfrm>
            <a:off x="1126194" y="2590800"/>
            <a:ext cx="7636806" cy="45000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50" name="Rektangel 32"/>
          <p:cNvSpPr>
            <a:spLocks noChangeArrowheads="1"/>
          </p:cNvSpPr>
          <p:nvPr/>
        </p:nvSpPr>
        <p:spPr bwMode="auto">
          <a:xfrm>
            <a:off x="1143000" y="2057400"/>
            <a:ext cx="7620000" cy="45000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grpSp>
        <p:nvGrpSpPr>
          <p:cNvPr id="2" name="Group 44"/>
          <p:cNvGrpSpPr>
            <a:grpSpLocks/>
          </p:cNvGrpSpPr>
          <p:nvPr/>
        </p:nvGrpSpPr>
        <p:grpSpPr bwMode="auto">
          <a:xfrm>
            <a:off x="304800" y="2057400"/>
            <a:ext cx="8610601" cy="3725693"/>
            <a:chOff x="876300" y="2500313"/>
            <a:chExt cx="4459061" cy="2917825"/>
          </a:xfrm>
        </p:grpSpPr>
        <p:sp>
          <p:nvSpPr>
            <p:cNvPr id="14" name="Tekstboks 44"/>
            <p:cNvSpPr txBox="1">
              <a:spLocks noChangeArrowheads="1"/>
            </p:cNvSpPr>
            <p:nvPr/>
          </p:nvSpPr>
          <p:spPr bwMode="auto">
            <a:xfrm>
              <a:off x="1295400" y="2500313"/>
              <a:ext cx="4039961" cy="337455"/>
            </a:xfrm>
            <a:prstGeom prst="rect">
              <a:avLst/>
            </a:prstGeom>
            <a:solidFill>
              <a:schemeClr val="bg2">
                <a:lumMod val="75000"/>
              </a:schemeClr>
            </a:solidFill>
            <a:ln w="9525">
              <a:noFill/>
              <a:miter lim="800000"/>
              <a:headEnd/>
              <a:tailEnd/>
            </a:ln>
          </p:spPr>
          <p:txBody>
            <a:bodyPr wrap="square">
              <a:spAutoFit/>
            </a:bodyPr>
            <a:lstStyle/>
            <a:p>
              <a:r>
                <a:rPr lang="en-US" sz="2200" dirty="0" smtClean="0">
                  <a:latin typeface="Arial" pitchFamily="34" charset="0"/>
                  <a:cs typeface="Arial" pitchFamily="34" charset="0"/>
                </a:rPr>
                <a:t>Helps member prepare resume</a:t>
              </a:r>
              <a:endParaRPr lang="en-US" sz="2200" dirty="0">
                <a:latin typeface="Arial" pitchFamily="34" charset="0"/>
                <a:cs typeface="Arial" pitchFamily="34" charset="0"/>
              </a:endParaRPr>
            </a:p>
          </p:txBody>
        </p:sp>
        <p:sp>
          <p:nvSpPr>
            <p:cNvPr id="15" name="Tekstboks 45"/>
            <p:cNvSpPr txBox="1">
              <a:spLocks noChangeArrowheads="1"/>
            </p:cNvSpPr>
            <p:nvPr/>
          </p:nvSpPr>
          <p:spPr bwMode="auto">
            <a:xfrm>
              <a:off x="1295400" y="5066425"/>
              <a:ext cx="4039961" cy="337455"/>
            </a:xfrm>
            <a:prstGeom prst="rect">
              <a:avLst/>
            </a:prstGeom>
            <a:solidFill>
              <a:schemeClr val="bg2">
                <a:lumMod val="75000"/>
              </a:schemeClr>
            </a:solidFill>
            <a:ln w="9525">
              <a:noFill/>
              <a:miter lim="800000"/>
              <a:headEnd/>
              <a:tailEnd/>
            </a:ln>
          </p:spPr>
          <p:txBody>
            <a:bodyPr wrap="square">
              <a:spAutoFit/>
            </a:bodyPr>
            <a:lstStyle/>
            <a:p>
              <a:r>
                <a:rPr lang="en-US" sz="2200" dirty="0" smtClean="0">
                  <a:latin typeface="Arial" pitchFamily="34" charset="0"/>
                  <a:cs typeface="Arial" pitchFamily="34" charset="0"/>
                </a:rPr>
                <a:t>Certification and licensure</a:t>
              </a:r>
              <a:endParaRPr lang="en-US" sz="2200" dirty="0">
                <a:latin typeface="Arial" pitchFamily="34" charset="0"/>
                <a:cs typeface="Arial" pitchFamily="34" charset="0"/>
              </a:endParaRPr>
            </a:p>
          </p:txBody>
        </p:sp>
        <p:sp>
          <p:nvSpPr>
            <p:cNvPr id="16" name="Tekstboks 46"/>
            <p:cNvSpPr txBox="1">
              <a:spLocks noChangeArrowheads="1"/>
            </p:cNvSpPr>
            <p:nvPr/>
          </p:nvSpPr>
          <p:spPr bwMode="auto">
            <a:xfrm>
              <a:off x="1295400" y="3320825"/>
              <a:ext cx="4039961" cy="337455"/>
            </a:xfrm>
            <a:prstGeom prst="rect">
              <a:avLst/>
            </a:prstGeom>
            <a:solidFill>
              <a:schemeClr val="bg2">
                <a:lumMod val="75000"/>
              </a:schemeClr>
            </a:solidFill>
            <a:ln w="9525">
              <a:noFill/>
              <a:miter lim="800000"/>
              <a:headEnd/>
              <a:tailEnd/>
            </a:ln>
          </p:spPr>
          <p:txBody>
            <a:bodyPr wrap="square">
              <a:spAutoFit/>
            </a:bodyPr>
            <a:lstStyle/>
            <a:p>
              <a:r>
                <a:rPr lang="en-US" sz="2200" dirty="0" smtClean="0">
                  <a:latin typeface="Arial" pitchFamily="34" charset="0"/>
                  <a:cs typeface="Arial" pitchFamily="34" charset="0"/>
                </a:rPr>
                <a:t>Establishes capabilities with prospective employers</a:t>
              </a:r>
              <a:endParaRPr lang="en-US" sz="2200" dirty="0">
                <a:latin typeface="Arial" pitchFamily="34" charset="0"/>
                <a:cs typeface="Arial" pitchFamily="34" charset="0"/>
              </a:endParaRPr>
            </a:p>
          </p:txBody>
        </p:sp>
        <p:sp>
          <p:nvSpPr>
            <p:cNvPr id="17" name="Tekstboks 47"/>
            <p:cNvSpPr txBox="1">
              <a:spLocks noChangeArrowheads="1"/>
            </p:cNvSpPr>
            <p:nvPr/>
          </p:nvSpPr>
          <p:spPr bwMode="auto">
            <a:xfrm>
              <a:off x="1295400" y="4171270"/>
              <a:ext cx="4039961" cy="337455"/>
            </a:xfrm>
            <a:prstGeom prst="rect">
              <a:avLst/>
            </a:prstGeom>
            <a:solidFill>
              <a:schemeClr val="bg2">
                <a:lumMod val="75000"/>
              </a:schemeClr>
            </a:solidFill>
            <a:ln w="9525">
              <a:noFill/>
              <a:miter lim="800000"/>
              <a:headEnd/>
              <a:tailEnd/>
            </a:ln>
          </p:spPr>
          <p:txBody>
            <a:bodyPr wrap="square">
              <a:spAutoFit/>
            </a:bodyPr>
            <a:lstStyle/>
            <a:p>
              <a:r>
                <a:rPr lang="en-US" sz="2200" dirty="0" smtClean="0">
                  <a:latin typeface="Arial" pitchFamily="34" charset="0"/>
                  <a:cs typeface="Arial" pitchFamily="34" charset="0"/>
                </a:rPr>
                <a:t>Lists military job experience and training history</a:t>
              </a:r>
              <a:endParaRPr lang="en-US" sz="2200" dirty="0">
                <a:latin typeface="Arial" pitchFamily="34" charset="0"/>
                <a:cs typeface="Arial" pitchFamily="34" charset="0"/>
              </a:endParaRPr>
            </a:p>
          </p:txBody>
        </p:sp>
        <p:sp>
          <p:nvSpPr>
            <p:cNvPr id="18" name="Tekstboks 48"/>
            <p:cNvSpPr txBox="1">
              <a:spLocks noChangeArrowheads="1"/>
            </p:cNvSpPr>
            <p:nvPr/>
          </p:nvSpPr>
          <p:spPr bwMode="auto">
            <a:xfrm>
              <a:off x="1310368" y="2918052"/>
              <a:ext cx="4024993" cy="337455"/>
            </a:xfrm>
            <a:prstGeom prst="rect">
              <a:avLst/>
            </a:prstGeom>
            <a:solidFill>
              <a:schemeClr val="tx2">
                <a:lumMod val="20000"/>
                <a:lumOff val="80000"/>
              </a:schemeClr>
            </a:solidFill>
            <a:ln w="9525">
              <a:noFill/>
              <a:miter lim="800000"/>
              <a:headEnd/>
              <a:tailEnd/>
            </a:ln>
          </p:spPr>
          <p:txBody>
            <a:bodyPr wrap="square">
              <a:spAutoFit/>
            </a:bodyPr>
            <a:lstStyle/>
            <a:p>
              <a:r>
                <a:rPr lang="en-US" sz="2200" dirty="0" smtClean="0">
                  <a:latin typeface="Arial" pitchFamily="34" charset="0"/>
                  <a:cs typeface="Arial" pitchFamily="34" charset="0"/>
                </a:rPr>
                <a:t>Translates military terminology and training into civilian terms</a:t>
              </a:r>
              <a:endParaRPr lang="en-US" sz="2200" dirty="0">
                <a:latin typeface="Arial" pitchFamily="34" charset="0"/>
                <a:cs typeface="Arial" pitchFamily="34" charset="0"/>
              </a:endParaRPr>
            </a:p>
          </p:txBody>
        </p:sp>
        <p:sp>
          <p:nvSpPr>
            <p:cNvPr id="19" name="Tekstboks 49"/>
            <p:cNvSpPr txBox="1">
              <a:spLocks noChangeArrowheads="1"/>
            </p:cNvSpPr>
            <p:nvPr/>
          </p:nvSpPr>
          <p:spPr bwMode="auto">
            <a:xfrm>
              <a:off x="1295400" y="3753531"/>
              <a:ext cx="4039961" cy="337455"/>
            </a:xfrm>
            <a:prstGeom prst="rect">
              <a:avLst/>
            </a:prstGeom>
            <a:solidFill>
              <a:schemeClr val="tx2">
                <a:lumMod val="20000"/>
                <a:lumOff val="80000"/>
              </a:schemeClr>
            </a:solidFill>
            <a:ln w="9525">
              <a:noFill/>
              <a:miter lim="800000"/>
              <a:headEnd/>
              <a:tailEnd/>
            </a:ln>
          </p:spPr>
          <p:txBody>
            <a:bodyPr wrap="square">
              <a:spAutoFit/>
            </a:bodyPr>
            <a:lstStyle/>
            <a:p>
              <a:r>
                <a:rPr lang="en-US" sz="2200" dirty="0" smtClean="0">
                  <a:latin typeface="Arial" pitchFamily="34" charset="0"/>
                  <a:cs typeface="Arial" pitchFamily="34" charset="0"/>
                </a:rPr>
                <a:t>Assists in applying to college or vocational institute</a:t>
              </a:r>
              <a:endParaRPr lang="en-US" sz="2200" dirty="0">
                <a:latin typeface="Arial" pitchFamily="34" charset="0"/>
                <a:cs typeface="Arial" pitchFamily="34" charset="0"/>
              </a:endParaRPr>
            </a:p>
          </p:txBody>
        </p:sp>
        <p:sp>
          <p:nvSpPr>
            <p:cNvPr id="20" name="Tekstboks 50"/>
            <p:cNvSpPr txBox="1">
              <a:spLocks noChangeArrowheads="1"/>
            </p:cNvSpPr>
            <p:nvPr/>
          </p:nvSpPr>
          <p:spPr bwMode="auto">
            <a:xfrm>
              <a:off x="1295400" y="4589009"/>
              <a:ext cx="4039961" cy="337455"/>
            </a:xfrm>
            <a:prstGeom prst="rect">
              <a:avLst/>
            </a:prstGeom>
            <a:solidFill>
              <a:schemeClr val="tx2">
                <a:lumMod val="20000"/>
                <a:lumOff val="80000"/>
              </a:schemeClr>
            </a:solidFill>
            <a:ln w="9525">
              <a:noFill/>
              <a:miter lim="800000"/>
              <a:headEnd/>
              <a:tailEnd/>
            </a:ln>
          </p:spPr>
          <p:txBody>
            <a:bodyPr wrap="square">
              <a:spAutoFit/>
            </a:bodyPr>
            <a:lstStyle/>
            <a:p>
              <a:r>
                <a:rPr lang="en-US" sz="2200" dirty="0" smtClean="0">
                  <a:latin typeface="Arial" pitchFamily="34" charset="0"/>
                  <a:cs typeface="Arial" pitchFamily="34" charset="0"/>
                </a:rPr>
                <a:t>Recommends college credit information</a:t>
              </a:r>
              <a:endParaRPr lang="en-US" sz="2200" dirty="0">
                <a:latin typeface="Arial" pitchFamily="34" charset="0"/>
                <a:cs typeface="Arial" pitchFamily="34" charset="0"/>
              </a:endParaRPr>
            </a:p>
          </p:txBody>
        </p:sp>
        <p:sp>
          <p:nvSpPr>
            <p:cNvPr id="41" name="Rektangel 26"/>
            <p:cNvSpPr>
              <a:spLocks noChangeArrowheads="1"/>
            </p:cNvSpPr>
            <p:nvPr/>
          </p:nvSpPr>
          <p:spPr bwMode="auto">
            <a:xfrm>
              <a:off x="876300" y="5073650"/>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9" name="Rektangel 23"/>
            <p:cNvSpPr>
              <a:spLocks noChangeArrowheads="1"/>
            </p:cNvSpPr>
            <p:nvPr/>
          </p:nvSpPr>
          <p:spPr bwMode="auto">
            <a:xfrm>
              <a:off x="876300" y="46466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7" name="Rektangel 20"/>
            <p:cNvSpPr>
              <a:spLocks noChangeArrowheads="1"/>
            </p:cNvSpPr>
            <p:nvPr/>
          </p:nvSpPr>
          <p:spPr bwMode="auto">
            <a:xfrm>
              <a:off x="876300" y="4208463"/>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5" name="Rektangel 13"/>
            <p:cNvSpPr>
              <a:spLocks noChangeArrowheads="1"/>
            </p:cNvSpPr>
            <p:nvPr/>
          </p:nvSpPr>
          <p:spPr bwMode="auto">
            <a:xfrm>
              <a:off x="876300" y="3790950"/>
              <a:ext cx="344488" cy="347663"/>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3" name="Rektangel 11"/>
            <p:cNvSpPr>
              <a:spLocks noChangeArrowheads="1"/>
            </p:cNvSpPr>
            <p:nvPr/>
          </p:nvSpPr>
          <p:spPr bwMode="auto">
            <a:xfrm>
              <a:off x="876300" y="33639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1" name="Rektangel 9"/>
            <p:cNvSpPr>
              <a:spLocks noChangeArrowheads="1"/>
            </p:cNvSpPr>
            <p:nvPr/>
          </p:nvSpPr>
          <p:spPr bwMode="auto">
            <a:xfrm>
              <a:off x="876300" y="2936875"/>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29" name="Rektangel 7"/>
            <p:cNvSpPr>
              <a:spLocks noChangeArrowheads="1"/>
            </p:cNvSpPr>
            <p:nvPr/>
          </p:nvSpPr>
          <p:spPr bwMode="auto">
            <a:xfrm>
              <a:off x="876300" y="2511425"/>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43" name="Rectangle 42"/>
          <p:cNvSpPr/>
          <p:nvPr/>
        </p:nvSpPr>
        <p:spPr>
          <a:xfrm>
            <a:off x="0" y="0"/>
            <a:ext cx="914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1" y="203537"/>
            <a:ext cx="6858000" cy="707886"/>
          </a:xfrm>
          <a:prstGeom prst="rect">
            <a:avLst/>
          </a:prstGeom>
        </p:spPr>
        <p:txBody>
          <a:bodyPr wrap="square">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Purpose of VMET</a:t>
            </a:r>
            <a:endParaRPr lang="en-US" sz="4000" b="1" i="1" spc="50" dirty="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P:\Users\gdavis.STAFF\Local Settings\Temporary Internet Files\Content.IE5\KSIDYL7J\MC900432530[1].png"/>
          <p:cNvPicPr>
            <a:picLocks noChangeAspect="1" noChangeArrowheads="1"/>
          </p:cNvPicPr>
          <p:nvPr/>
        </p:nvPicPr>
        <p:blipFill>
          <a:blip r:embed="rId3" cstate="print">
            <a:lum bright="40000"/>
          </a:blip>
          <a:srcRect/>
          <a:stretch>
            <a:fillRect/>
          </a:stretch>
        </p:blipFill>
        <p:spPr bwMode="auto">
          <a:xfrm>
            <a:off x="381000" y="2139738"/>
            <a:ext cx="545994" cy="374862"/>
          </a:xfrm>
          <a:prstGeom prst="rect">
            <a:avLst/>
          </a:prstGeom>
          <a:noFill/>
        </p:spPr>
      </p:pic>
      <p:pic>
        <p:nvPicPr>
          <p:cNvPr id="48" name="Picture 2" descr="P:\Users\gdavis.STAFF\Local Settings\Temporary Internet Files\Content.IE5\KSIDYL7J\MC900432530[1].png"/>
          <p:cNvPicPr>
            <a:picLocks noChangeAspect="1" noChangeArrowheads="1"/>
          </p:cNvPicPr>
          <p:nvPr/>
        </p:nvPicPr>
        <p:blipFill>
          <a:blip r:embed="rId3" cstate="print">
            <a:lum bright="40000"/>
          </a:blip>
          <a:srcRect/>
          <a:stretch>
            <a:fillRect/>
          </a:stretch>
        </p:blipFill>
        <p:spPr bwMode="auto">
          <a:xfrm>
            <a:off x="393594" y="2673138"/>
            <a:ext cx="545994" cy="374862"/>
          </a:xfrm>
          <a:prstGeom prst="rect">
            <a:avLst/>
          </a:prstGeom>
          <a:noFill/>
        </p:spPr>
      </p:pic>
      <p:pic>
        <p:nvPicPr>
          <p:cNvPr id="49" name="Picture 2" descr="P:\Users\gdavis.STAFF\Local Settings\Temporary Internet Files\Content.IE5\KSIDYL7J\MC900432530[1].png"/>
          <p:cNvPicPr>
            <a:picLocks noChangeAspect="1" noChangeArrowheads="1"/>
          </p:cNvPicPr>
          <p:nvPr/>
        </p:nvPicPr>
        <p:blipFill>
          <a:blip r:embed="rId3" cstate="print">
            <a:lum bright="40000"/>
          </a:blip>
          <a:srcRect/>
          <a:stretch>
            <a:fillRect/>
          </a:stretch>
        </p:blipFill>
        <p:spPr bwMode="auto">
          <a:xfrm>
            <a:off x="393594" y="3206538"/>
            <a:ext cx="545994" cy="374862"/>
          </a:xfrm>
          <a:prstGeom prst="rect">
            <a:avLst/>
          </a:prstGeom>
          <a:noFill/>
        </p:spPr>
      </p:pic>
      <p:pic>
        <p:nvPicPr>
          <p:cNvPr id="59" name="Picture 2" descr="P:\Users\gdavis.STAFF\Local Settings\Temporary Internet Files\Content.IE5\KSIDYL7J\MC900432530[1].png"/>
          <p:cNvPicPr>
            <a:picLocks noChangeAspect="1" noChangeArrowheads="1"/>
          </p:cNvPicPr>
          <p:nvPr/>
        </p:nvPicPr>
        <p:blipFill>
          <a:blip r:embed="rId3" cstate="print">
            <a:lum bright="40000"/>
          </a:blip>
          <a:srcRect/>
          <a:stretch>
            <a:fillRect/>
          </a:stretch>
        </p:blipFill>
        <p:spPr bwMode="auto">
          <a:xfrm>
            <a:off x="381000" y="3739938"/>
            <a:ext cx="545994" cy="374862"/>
          </a:xfrm>
          <a:prstGeom prst="rect">
            <a:avLst/>
          </a:prstGeom>
          <a:noFill/>
        </p:spPr>
      </p:pic>
      <p:pic>
        <p:nvPicPr>
          <p:cNvPr id="60" name="Picture 2" descr="P:\Users\gdavis.STAFF\Local Settings\Temporary Internet Files\Content.IE5\KSIDYL7J\MC900432530[1].png"/>
          <p:cNvPicPr>
            <a:picLocks noChangeAspect="1" noChangeArrowheads="1"/>
          </p:cNvPicPr>
          <p:nvPr/>
        </p:nvPicPr>
        <p:blipFill>
          <a:blip r:embed="rId3" cstate="print">
            <a:lum bright="40000"/>
          </a:blip>
          <a:srcRect/>
          <a:stretch>
            <a:fillRect/>
          </a:stretch>
        </p:blipFill>
        <p:spPr bwMode="auto">
          <a:xfrm>
            <a:off x="393594" y="4273338"/>
            <a:ext cx="545994" cy="374862"/>
          </a:xfrm>
          <a:prstGeom prst="rect">
            <a:avLst/>
          </a:prstGeom>
          <a:noFill/>
        </p:spPr>
      </p:pic>
      <p:pic>
        <p:nvPicPr>
          <p:cNvPr id="61" name="Picture 2" descr="P:\Users\gdavis.STAFF\Local Settings\Temporary Internet Files\Content.IE5\KSIDYL7J\MC900432530[1].png"/>
          <p:cNvPicPr>
            <a:picLocks noChangeAspect="1" noChangeArrowheads="1"/>
          </p:cNvPicPr>
          <p:nvPr/>
        </p:nvPicPr>
        <p:blipFill>
          <a:blip r:embed="rId3" cstate="print">
            <a:lum bright="40000"/>
          </a:blip>
          <a:srcRect/>
          <a:stretch>
            <a:fillRect/>
          </a:stretch>
        </p:blipFill>
        <p:spPr bwMode="auto">
          <a:xfrm>
            <a:off x="393594" y="4806738"/>
            <a:ext cx="545994" cy="374862"/>
          </a:xfrm>
          <a:prstGeom prst="rect">
            <a:avLst/>
          </a:prstGeom>
          <a:noFill/>
        </p:spPr>
      </p:pic>
      <p:sp>
        <p:nvSpPr>
          <p:cNvPr id="63" name="Tekstboks 45"/>
          <p:cNvSpPr txBox="1">
            <a:spLocks noChangeArrowheads="1"/>
          </p:cNvSpPr>
          <p:nvPr/>
        </p:nvSpPr>
        <p:spPr bwMode="auto">
          <a:xfrm>
            <a:off x="1114097" y="5862935"/>
            <a:ext cx="7725103" cy="430887"/>
          </a:xfrm>
          <a:prstGeom prst="rect">
            <a:avLst/>
          </a:prstGeom>
          <a:solidFill>
            <a:schemeClr val="tx2">
              <a:lumMod val="20000"/>
              <a:lumOff val="80000"/>
            </a:schemeClr>
          </a:solidFill>
          <a:ln w="9525">
            <a:noFill/>
            <a:miter lim="800000"/>
            <a:headEnd/>
            <a:tailEnd/>
          </a:ln>
        </p:spPr>
        <p:txBody>
          <a:bodyPr>
            <a:spAutoFit/>
          </a:bodyPr>
          <a:lstStyle/>
          <a:p>
            <a:r>
              <a:rPr lang="en-US" sz="2200" dirty="0" smtClean="0">
                <a:latin typeface="Arial" pitchFamily="34" charset="0"/>
                <a:cs typeface="Arial" pitchFamily="34" charset="0"/>
              </a:rPr>
              <a:t>Civilian equivalent job titles</a:t>
            </a:r>
            <a:endParaRPr lang="en-US" sz="2200" dirty="0">
              <a:latin typeface="Arial" pitchFamily="34" charset="0"/>
              <a:cs typeface="Arial" pitchFamily="34" charset="0"/>
            </a:endParaRPr>
          </a:p>
        </p:txBody>
      </p:sp>
      <p:sp>
        <p:nvSpPr>
          <p:cNvPr id="64" name="Rektangel 26"/>
          <p:cNvSpPr>
            <a:spLocks noChangeArrowheads="1"/>
          </p:cNvSpPr>
          <p:nvPr/>
        </p:nvSpPr>
        <p:spPr bwMode="auto">
          <a:xfrm>
            <a:off x="304800" y="5872159"/>
            <a:ext cx="665218" cy="43986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pic>
        <p:nvPicPr>
          <p:cNvPr id="65" name="Picture 2" descr="P:\Users\gdavis.STAFF\Local Settings\Temporary Internet Files\Content.IE5\KSIDYL7J\MC900432530[1].png"/>
          <p:cNvPicPr>
            <a:picLocks noChangeAspect="1" noChangeArrowheads="1"/>
          </p:cNvPicPr>
          <p:nvPr/>
        </p:nvPicPr>
        <p:blipFill>
          <a:blip r:embed="rId3" cstate="print">
            <a:lum bright="40000"/>
          </a:blip>
          <a:srcRect/>
          <a:stretch>
            <a:fillRect/>
          </a:stretch>
        </p:blipFill>
        <p:spPr bwMode="auto">
          <a:xfrm>
            <a:off x="381000" y="5340138"/>
            <a:ext cx="545994" cy="374862"/>
          </a:xfrm>
          <a:prstGeom prst="rect">
            <a:avLst/>
          </a:prstGeom>
          <a:noFill/>
        </p:spPr>
      </p:pic>
      <p:pic>
        <p:nvPicPr>
          <p:cNvPr id="66" name="Picture 2" descr="P:\Users\gdavis.STAFF\Local Settings\Temporary Internet Files\Content.IE5\KSIDYL7J\MC900432530[1].png"/>
          <p:cNvPicPr>
            <a:picLocks noChangeAspect="1" noChangeArrowheads="1"/>
          </p:cNvPicPr>
          <p:nvPr/>
        </p:nvPicPr>
        <p:blipFill>
          <a:blip r:embed="rId3" cstate="print">
            <a:lum bright="40000"/>
          </a:blip>
          <a:srcRect/>
          <a:stretch>
            <a:fillRect/>
          </a:stretch>
        </p:blipFill>
        <p:spPr bwMode="auto">
          <a:xfrm>
            <a:off x="381000" y="5873538"/>
            <a:ext cx="545994" cy="3748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0"/>
            <a:ext cx="9144000" cy="1526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0" y="203537"/>
            <a:ext cx="8381999" cy="1323439"/>
          </a:xfrm>
          <a:prstGeom prst="rect">
            <a:avLst/>
          </a:prstGeom>
        </p:spPr>
        <p:txBody>
          <a:bodyPr wrap="square">
            <a:spAutoFit/>
          </a:bodyPr>
          <a:lstStyle/>
          <a:p>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Verification of Military Experience and Training (VMET)</a:t>
            </a:r>
            <a:endParaRPr lang="en-US" sz="4000" b="1" i="1" spc="50" dirty="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endParaRPr>
          </a:p>
        </p:txBody>
      </p:sp>
      <p:sp>
        <p:nvSpPr>
          <p:cNvPr id="42" name="Rectangle 41"/>
          <p:cNvSpPr/>
          <p:nvPr/>
        </p:nvSpPr>
        <p:spPr>
          <a:xfrm>
            <a:off x="838200" y="1828800"/>
            <a:ext cx="7086600" cy="440120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p:spPr>
        <p:txBody>
          <a:bodyPr wrap="square">
            <a:spAutoFit/>
          </a:bodyPr>
          <a:lstStyle/>
          <a:p>
            <a:pPr lvl="0" eaLnBrk="0" fontAlgn="base" hangingPunct="0">
              <a:spcBef>
                <a:spcPct val="0"/>
              </a:spcBef>
              <a:spcAft>
                <a:spcPct val="0"/>
              </a:spcAft>
            </a:pPr>
            <a:r>
              <a:rPr lang="en-US" sz="3200" dirty="0" smtClean="0">
                <a:latin typeface="Arial" pitchFamily="34" charset="0"/>
                <a:ea typeface="Times New Roman" pitchFamily="18" charset="0"/>
                <a:cs typeface="Arial" pitchFamily="34" charset="0"/>
              </a:rPr>
              <a:t>The VMET provides the following information:</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pPr>
            <a:r>
              <a:rPr lang="en-US" sz="3200" dirty="0" smtClean="0">
                <a:latin typeface="Arial" pitchFamily="34" charset="0"/>
                <a:ea typeface="Times New Roman" pitchFamily="18" charset="0"/>
                <a:cs typeface="Arial" pitchFamily="34" charset="0"/>
              </a:rPr>
              <a:t> Course number </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pPr>
            <a:r>
              <a:rPr lang="en-US" sz="3200" dirty="0" smtClean="0">
                <a:latin typeface="Arial" pitchFamily="34" charset="0"/>
                <a:ea typeface="Times New Roman" pitchFamily="18" charset="0"/>
                <a:cs typeface="Arial" pitchFamily="34" charset="0"/>
              </a:rPr>
              <a:t> Course title</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pPr>
            <a:r>
              <a:rPr lang="en-US" sz="3200" dirty="0" smtClean="0">
                <a:latin typeface="Arial" pitchFamily="34" charset="0"/>
                <a:ea typeface="Times New Roman" pitchFamily="18" charset="0"/>
                <a:cs typeface="Arial" pitchFamily="34" charset="0"/>
              </a:rPr>
              <a:t> Course description</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pPr>
            <a:r>
              <a:rPr lang="en-US" sz="3200" dirty="0" smtClean="0">
                <a:latin typeface="Arial" pitchFamily="34" charset="0"/>
                <a:ea typeface="Times New Roman" pitchFamily="18" charset="0"/>
                <a:cs typeface="Arial" pitchFamily="34" charset="0"/>
              </a:rPr>
              <a:t> Course length</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pPr>
            <a:r>
              <a:rPr lang="en-US" sz="3200" dirty="0" smtClean="0">
                <a:latin typeface="Arial" pitchFamily="34" charset="0"/>
                <a:ea typeface="Times New Roman" pitchFamily="18" charset="0"/>
                <a:cs typeface="Arial" pitchFamily="34" charset="0"/>
              </a:rPr>
              <a:t> Dates of training and experience</a:t>
            </a:r>
            <a:endParaRPr lang="en-US" sz="3200" dirty="0" smtClean="0">
              <a:latin typeface="Arial" pitchFamily="34" charset="0"/>
              <a:cs typeface="Arial" pitchFamily="34" charset="0"/>
            </a:endParaRPr>
          </a:p>
          <a:p>
            <a:pPr lvl="0" eaLnBrk="0" fontAlgn="base" hangingPunct="0">
              <a:spcBef>
                <a:spcPct val="0"/>
              </a:spcBef>
              <a:spcAft>
                <a:spcPct val="0"/>
              </a:spcAft>
              <a:buFontTx/>
              <a:buChar char="•"/>
            </a:pPr>
            <a:r>
              <a:rPr lang="en-US" sz="3200" dirty="0" smtClean="0">
                <a:latin typeface="Arial" pitchFamily="34" charset="0"/>
                <a:ea typeface="Times New Roman" pitchFamily="18" charset="0"/>
                <a:cs typeface="Arial" pitchFamily="34" charset="0"/>
              </a:rPr>
              <a:t> Recommendation for college credit</a:t>
            </a:r>
          </a:p>
          <a:p>
            <a:pPr lvl="0"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   (on some courses) </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186" t="20926" r="17945" b="7894"/>
          <a:stretch/>
        </p:blipFill>
        <p:spPr bwMode="auto">
          <a:xfrm>
            <a:off x="400165" y="1524000"/>
            <a:ext cx="6701741" cy="4627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a:xfrm>
            <a:off x="0" y="0"/>
            <a:ext cx="8686800" cy="1143000"/>
          </a:xfrm>
        </p:spPr>
        <p:txBody>
          <a:bodyPr>
            <a:normAutofit/>
          </a:bodyPr>
          <a:lstStyle/>
          <a:p>
            <a:pPr algn="l"/>
            <a:r>
              <a:rPr lang="en-US" sz="4000" b="1" i="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rial" pitchFamily="34" charset="0"/>
                <a:cs typeface="Arial" pitchFamily="34" charset="0"/>
              </a:rPr>
              <a:t>Sample VMET</a:t>
            </a:r>
            <a:endParaRPr lang="en-US" sz="4000" b="1" i="1" dirty="0">
              <a:latin typeface="Arial" pitchFamily="34" charset="0"/>
              <a:cs typeface="Arial"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1014" t="2924" r="1658" b="2943"/>
          <a:stretch/>
        </p:blipFill>
        <p:spPr>
          <a:xfrm>
            <a:off x="400164" y="1679171"/>
            <a:ext cx="7978833" cy="4472247"/>
          </a:xfrm>
          <a:prstGeom prst="rect">
            <a:avLst/>
          </a:prstGeom>
        </p:spPr>
      </p:pic>
    </p:spTree>
    <p:extLst>
      <p:ext uri="{BB962C8B-B14F-4D97-AF65-F5344CB8AC3E}">
        <p14:creationId xmlns:p14="http://schemas.microsoft.com/office/powerpoint/2010/main" xmlns="" val="203076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752" t="11044" r="28239" b="20209"/>
          <a:stretch/>
        </p:blipFill>
        <p:spPr bwMode="auto">
          <a:xfrm>
            <a:off x="1295400" y="434622"/>
            <a:ext cx="6603798" cy="6423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t="1509" r="2665"/>
          <a:stretch/>
        </p:blipFill>
        <p:spPr>
          <a:xfrm>
            <a:off x="928176" y="533400"/>
            <a:ext cx="7360456"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7&quot;/&gt;&lt;/object&gt;&lt;object type=&quot;3&quot; unique_id=&quot;10005&quot;&gt;&lt;property id=&quot;20148&quot; value=&quot;5&quot;/&gt;&lt;property id=&quot;20300&quot; value=&quot;Slide 2&quot;/&gt;&lt;property id=&quot;20307&quot; value=&quot;368&quot;/&gt;&lt;/object&gt;&lt;object type=&quot;3&quot; unique_id=&quot;10006&quot;&gt;&lt;property id=&quot;20148&quot; value=&quot;5&quot;/&gt;&lt;property id=&quot;20300&quot; value=&quot;Slide 3&quot;/&gt;&lt;property id=&quot;20307&quot; value=&quot;369&quot;/&gt;&lt;/object&gt;&lt;object type=&quot;3&quot; unique_id=&quot;10007&quot;&gt;&lt;property id=&quot;20148&quot; value=&quot;5&quot;/&gt;&lt;property id=&quot;20300&quot; value=&quot;Slide 6&quot;/&gt;&lt;property id=&quot;20307&quot; value=&quot;288&quot;/&gt;&lt;/object&gt;&lt;object type=&quot;3&quot; unique_id=&quot;10008&quot;&gt;&lt;property id=&quot;20148&quot; value=&quot;5&quot;/&gt;&lt;property id=&quot;20300&quot; value=&quot;Slide 4&quot;/&gt;&lt;property id=&quot;20307&quot; value=&quot;265&quot;/&gt;&lt;/object&gt;&lt;object type=&quot;3&quot; unique_id=&quot;10009&quot;&gt;&lt;property id=&quot;20148&quot; value=&quot;5&quot;/&gt;&lt;property id=&quot;20300&quot; value=&quot;Slide 5&quot;/&gt;&lt;property id=&quot;20307&quot; value=&quot;269&quot;/&gt;&lt;/object&gt;&lt;object type=&quot;3&quot; unique_id=&quot;10010&quot;&gt;&lt;property id=&quot;20148&quot; value=&quot;5&quot;/&gt;&lt;property id=&quot;20300&quot; value=&quot;Slide 7&quot;/&gt;&lt;property id=&quot;20307&quot; value=&quot;282&quot;/&gt;&lt;/object&gt;&lt;object type=&quot;3&quot; unique_id=&quot;10011&quot;&gt;&lt;property id=&quot;20148&quot; value=&quot;5&quot;/&gt;&lt;property id=&quot;20300&quot; value=&quot;Slide 8&quot;/&gt;&lt;property id=&quot;20307&quot; value=&quot;285&quot;/&gt;&lt;/object&gt;&lt;object type=&quot;3&quot; unique_id=&quot;10012&quot;&gt;&lt;property id=&quot;20148&quot; value=&quot;5&quot;/&gt;&lt;property id=&quot;20300&quot; value=&quot;Slide 9&quot;/&gt;&lt;property id=&quot;20307&quot; value=&quot;370&quot;/&gt;&lt;/object&gt;&lt;object type=&quot;3&quot; unique_id=&quot;10013&quot;&gt;&lt;property id=&quot;20148&quot; value=&quot;5&quot;/&gt;&lt;property id=&quot;20300&quot; value=&quot;Slide 10&quot;/&gt;&lt;property id=&quot;20307&quot; value=&quot;286&quot;/&gt;&lt;/object&gt;&lt;object type=&quot;3&quot; unique_id=&quot;10014&quot;&gt;&lt;property id=&quot;20148&quot; value=&quot;5&quot;/&gt;&lt;property id=&quot;20300&quot; value=&quot;Slide 11&quot;/&gt;&lt;property id=&quot;20307&quot; value=&quot;353&quot;/&gt;&lt;/object&gt;&lt;object type=&quot;3&quot; unique_id=&quot;10015&quot;&gt;&lt;property id=&quot;20148&quot; value=&quot;5&quot;/&gt;&lt;property id=&quot;20300&quot; value=&quot;Slide 12&quot;/&gt;&lt;property id=&quot;20307&quot; value=&quot;352&quot;/&gt;&lt;/object&gt;&lt;object type=&quot;3&quot; unique_id=&quot;10016&quot;&gt;&lt;property id=&quot;20148&quot; value=&quot;5&quot;/&gt;&lt;property id=&quot;20300&quot; value=&quot;Slide 13&quot;/&gt;&lt;property id=&quot;20307&quot; value=&quot;289&quot;/&gt;&lt;/object&gt;&lt;object type=&quot;3&quot; unique_id=&quot;10017&quot;&gt;&lt;property id=&quot;20148&quot; value=&quot;5&quot;/&gt;&lt;property id=&quot;20300&quot; value=&quot;Slide 14&quot;/&gt;&lt;property id=&quot;20307&quot; value=&quot;342&quot;/&gt;&lt;/object&gt;&lt;object type=&quot;3&quot; unique_id=&quot;10018&quot;&gt;&lt;property id=&quot;20148&quot; value=&quot;5&quot;/&gt;&lt;property id=&quot;20300&quot; value=&quot;Slide 15&quot;/&gt;&lt;property id=&quot;20307&quot; value=&quot;290&quot;/&gt;&lt;/object&gt;&lt;object type=&quot;3&quot; unique_id=&quot;10019&quot;&gt;&lt;property id=&quot;20148&quot; value=&quot;5&quot;/&gt;&lt;property id=&quot;20300&quot; value=&quot;Slide 16&quot;/&gt;&lt;property id=&quot;20307&quot; value=&quot;344&quot;/&gt;&lt;/object&gt;&lt;object type=&quot;3&quot; unique_id=&quot;10020&quot;&gt;&lt;property id=&quot;20148&quot; value=&quot;5&quot;/&gt;&lt;property id=&quot;20300&quot; value=&quot;Slide 17&quot;/&gt;&lt;property id=&quot;20307&quot; value=&quot;345&quot;/&gt;&lt;/object&gt;&lt;object type=&quot;3&quot; unique_id=&quot;10021&quot;&gt;&lt;property id=&quot;20148&quot; value=&quot;5&quot;/&gt;&lt;property id=&quot;20300&quot; value=&quot;Slide 18&quot;/&gt;&lt;property id=&quot;20307&quot; value=&quot;351&quot;/&gt;&lt;/object&gt;&lt;object type=&quot;3&quot; unique_id=&quot;10022&quot;&gt;&lt;property id=&quot;20148&quot; value=&quot;5&quot;/&gt;&lt;property id=&quot;20300&quot; value=&quot;Slide 23&quot;/&gt;&lt;property id=&quot;20307&quot; value=&quot;316&quot;/&gt;&lt;/object&gt;&lt;object type=&quot;3&quot; unique_id=&quot;10023&quot;&gt;&lt;property id=&quot;20148&quot; value=&quot;5&quot;/&gt;&lt;property id=&quot;20300&quot; value=&quot;Slide 24&quot;/&gt;&lt;property id=&quot;20307&quot; value=&quot;319&quot;/&gt;&lt;/object&gt;&lt;object type=&quot;3&quot; unique_id=&quot;10024&quot;&gt;&lt;property id=&quot;20148&quot; value=&quot;5&quot;/&gt;&lt;property id=&quot;20300&quot; value=&quot;Slide 25&quot;/&gt;&lt;property id=&quot;20307&quot; value=&quot;320&quot;/&gt;&lt;/object&gt;&lt;object type=&quot;3&quot; unique_id=&quot;10025&quot;&gt;&lt;property id=&quot;20148&quot; value=&quot;5&quot;/&gt;&lt;property id=&quot;20300&quot; value=&quot;Slide 27&quot;/&gt;&lt;property id=&quot;20307&quot; value=&quot;321&quot;/&gt;&lt;/object&gt;&lt;object type=&quot;3&quot; unique_id=&quot;10026&quot;&gt;&lt;property id=&quot;20148&quot; value=&quot;5&quot;/&gt;&lt;property id=&quot;20300&quot; value=&quot;Slide 26&quot;/&gt;&lt;property id=&quot;20307&quot; value=&quot;324&quot;/&gt;&lt;/object&gt;&lt;object type=&quot;3&quot; unique_id=&quot;10027&quot;&gt;&lt;property id=&quot;20148&quot; value=&quot;5&quot;/&gt;&lt;property id=&quot;20300&quot; value=&quot;Slide 28&quot;/&gt;&lt;property id=&quot;20307&quot; value=&quot;323&quot;/&gt;&lt;/object&gt;&lt;object type=&quot;3&quot; unique_id=&quot;10028&quot;&gt;&lt;property id=&quot;20148&quot; value=&quot;5&quot;/&gt;&lt;property id=&quot;20300&quot; value=&quot;Slide 29&quot;/&gt;&lt;property id=&quot;20307&quot; value=&quot;325&quot;/&gt;&lt;/object&gt;&lt;object type=&quot;3&quot; unique_id=&quot;10029&quot;&gt;&lt;property id=&quot;20148&quot; value=&quot;5&quot;/&gt;&lt;property id=&quot;20300&quot; value=&quot;Slide 30&quot;/&gt;&lt;property id=&quot;20307&quot; value=&quot;279&quot;/&gt;&lt;/object&gt;&lt;object type=&quot;3&quot; unique_id=&quot;10030&quot;&gt;&lt;property id=&quot;20148&quot; value=&quot;5&quot;/&gt;&lt;property id=&quot;20300&quot; value=&quot;Slide 31&quot;/&gt;&lt;property id=&quot;20307&quot; value=&quot;292&quot;/&gt;&lt;/object&gt;&lt;object type=&quot;3&quot; unique_id=&quot;10031&quot;&gt;&lt;property id=&quot;20148&quot; value=&quot;5&quot;/&gt;&lt;property id=&quot;20300&quot; value=&quot;Slide 32&quot;/&gt;&lt;property id=&quot;20307&quot; value=&quot;329&quot;/&gt;&lt;/object&gt;&lt;object type=&quot;3&quot; unique_id=&quot;10032&quot;&gt;&lt;property id=&quot;20148&quot; value=&quot;5&quot;/&gt;&lt;property id=&quot;20300&quot; value=&quot;Slide 33&quot;/&gt;&lt;property id=&quot;20307&quot; value=&quot;354&quot;/&gt;&lt;/object&gt;&lt;object type=&quot;3&quot; unique_id=&quot;10033&quot;&gt;&lt;property id=&quot;20148&quot; value=&quot;5&quot;/&gt;&lt;property id=&quot;20300&quot; value=&quot;Slide 34&quot;/&gt;&lt;property id=&quot;20307&quot; value=&quot;355&quot;/&gt;&lt;/object&gt;&lt;object type=&quot;3&quot; unique_id=&quot;10034&quot;&gt;&lt;property id=&quot;20148&quot; value=&quot;5&quot;/&gt;&lt;property id=&quot;20300&quot; value=&quot;Slide 35&quot;/&gt;&lt;property id=&quot;20307&quot; value=&quot;331&quot;/&gt;&lt;/object&gt;&lt;object type=&quot;3&quot; unique_id=&quot;10035&quot;&gt;&lt;property id=&quot;20148&quot; value=&quot;5&quot;/&gt;&lt;property id=&quot;20300&quot; value=&quot;Slide 36&quot;/&gt;&lt;property id=&quot;20307&quot; value=&quot;356&quot;/&gt;&lt;/object&gt;&lt;object type=&quot;3&quot; unique_id=&quot;10036&quot;&gt;&lt;property id=&quot;20148&quot; value=&quot;5&quot;/&gt;&lt;property id=&quot;20300&quot; value=&quot;Slide 37&quot;/&gt;&lt;property id=&quot;20307&quot; value=&quot;293&quot;/&gt;&lt;/object&gt;&lt;object type=&quot;3&quot; unique_id=&quot;10037&quot;&gt;&lt;property id=&quot;20148&quot; value=&quot;5&quot;/&gt;&lt;property id=&quot;20300&quot; value=&quot;Slide 38&quot;/&gt;&lt;property id=&quot;20307&quot; value=&quot;334&quot;/&gt;&lt;/object&gt;&lt;object type=&quot;3&quot; unique_id=&quot;10038&quot;&gt;&lt;property id=&quot;20148&quot; value=&quot;5&quot;/&gt;&lt;property id=&quot;20300&quot; value=&quot;Slide 39&quot;/&gt;&lt;property id=&quot;20307&quot; value=&quot;357&quot;/&gt;&lt;/object&gt;&lt;object type=&quot;3&quot; unique_id=&quot;10039&quot;&gt;&lt;property id=&quot;20148&quot; value=&quot;5&quot;/&gt;&lt;property id=&quot;20300&quot; value=&quot;Slide 40&quot;/&gt;&lt;property id=&quot;20307&quot; value=&quot;358&quot;/&gt;&lt;/object&gt;&lt;object type=&quot;3&quot; unique_id=&quot;10040&quot;&gt;&lt;property id=&quot;20148&quot; value=&quot;5&quot;/&gt;&lt;property id=&quot;20300&quot; value=&quot;Slide 41&quot;/&gt;&lt;property id=&quot;20307&quot; value=&quot;359&quot;/&gt;&lt;/object&gt;&lt;object type=&quot;3&quot; unique_id=&quot;10041&quot;&gt;&lt;property id=&quot;20148&quot; value=&quot;5&quot;/&gt;&lt;property id=&quot;20300&quot; value=&quot;Slide 42&quot;/&gt;&lt;property id=&quot;20307&quot; value=&quot;360&quot;/&gt;&lt;/object&gt;&lt;object type=&quot;3&quot; unique_id=&quot;10042&quot;&gt;&lt;property id=&quot;20148&quot; value=&quot;5&quot;/&gt;&lt;property id=&quot;20300&quot; value=&quot;Slide 43&quot;/&gt;&lt;property id=&quot;20307&quot; value=&quot;335&quot;/&gt;&lt;/object&gt;&lt;object type=&quot;3&quot; unique_id=&quot;10043&quot;&gt;&lt;property id=&quot;20148&quot; value=&quot;5&quot;/&gt;&lt;property id=&quot;20300&quot; value=&quot;Slide 44&quot;/&gt;&lt;property id=&quot;20307&quot; value=&quot;294&quot;/&gt;&lt;/object&gt;&lt;object type=&quot;3&quot; unique_id=&quot;10044&quot;&gt;&lt;property id=&quot;20148&quot; value=&quot;5&quot;/&gt;&lt;property id=&quot;20300&quot; value=&quot;Slide 46&quot;/&gt;&lt;property id=&quot;20307&quot; value=&quot;337&quot;/&gt;&lt;/object&gt;&lt;object type=&quot;3&quot; unique_id=&quot;10045&quot;&gt;&lt;property id=&quot;20148&quot; value=&quot;5&quot;/&gt;&lt;property id=&quot;20300&quot; value=&quot;Slide 47&quot;/&gt;&lt;property id=&quot;20307&quot; value=&quot;298&quot;/&gt;&lt;/object&gt;&lt;object type=&quot;3&quot; unique_id=&quot;10046&quot;&gt;&lt;property id=&quot;20148&quot; value=&quot;5&quot;/&gt;&lt;property id=&quot;20300&quot; value=&quot;Slide 48&quot;/&gt;&lt;property id=&quot;20307&quot; value=&quot;303&quot;/&gt;&lt;/object&gt;&lt;object type=&quot;3&quot; unique_id=&quot;10047&quot;&gt;&lt;property id=&quot;20148&quot; value=&quot;5&quot;/&gt;&lt;property id=&quot;20300&quot; value=&quot;Slide 49&quot;/&gt;&lt;property id=&quot;20307&quot; value=&quot;304&quot;/&gt;&lt;/object&gt;&lt;object type=&quot;3&quot; unique_id=&quot;10048&quot;&gt;&lt;property id=&quot;20148&quot; value=&quot;5&quot;/&gt;&lt;property id=&quot;20300&quot; value=&quot;Slide 19&quot;/&gt;&lt;property id=&quot;20307&quot; value=&quot;305&quot;/&gt;&lt;/object&gt;&lt;object type=&quot;3&quot; unique_id=&quot;10049&quot;&gt;&lt;property id=&quot;20148&quot; value=&quot;5&quot;/&gt;&lt;property id=&quot;20300&quot; value=&quot;Slide 20&quot;/&gt;&lt;property id=&quot;20307&quot; value=&quot;361&quot;/&gt;&lt;/object&gt;&lt;object type=&quot;3&quot; unique_id=&quot;10050&quot;&gt;&lt;property id=&quot;20148&quot; value=&quot;5&quot;/&gt;&lt;property id=&quot;20300&quot; value=&quot;Slide 21&quot;/&gt;&lt;property id=&quot;20307&quot; value=&quot;362&quot;/&gt;&lt;/object&gt;&lt;object type=&quot;3&quot; unique_id=&quot;10051&quot;&gt;&lt;property id=&quot;20148&quot; value=&quot;5&quot;/&gt;&lt;property id=&quot;20300&quot; value=&quot;Slide 22&quot;/&gt;&lt;property id=&quot;20307&quot; value=&quot;363&quot;/&gt;&lt;/object&gt;&lt;object type=&quot;3&quot; unique_id=&quot;10052&quot;&gt;&lt;property id=&quot;20148&quot; value=&quot;5&quot;/&gt;&lt;property id=&quot;20300&quot; value=&quot;Slide 45&quot;/&gt;&lt;property id=&quot;20307&quot; value=&quot;328&quot;/&gt;&lt;/object&gt;&lt;object type=&quot;3&quot; unique_id=&quot;10053&quot;&gt;&lt;property id=&quot;20148&quot; value=&quot;5&quot;/&gt;&lt;property id=&quot;20300&quot; value=&quot;Slide 50&quot;/&gt;&lt;property id=&quot;20307&quot; value=&quot;340&quot;/&gt;&lt;/object&gt;&lt;object type=&quot;3&quot; unique_id=&quot;10054&quot;&gt;&lt;property id=&quot;20148&quot; value=&quot;5&quot;/&gt;&lt;property id=&quot;20300&quot; value=&quot;Slide 51&quot;/&gt;&lt;property id=&quot;20307&quot; value=&quot;366&quot;/&gt;&lt;/object&gt;&lt;object type=&quot;3&quot; unique_id=&quot;10055&quot;&gt;&lt;property id=&quot;20148&quot; value=&quot;5&quot;/&gt;&lt;property id=&quot;20300&quot; value=&quot;Slide 52&quot;/&gt;&lt;property id=&quot;20307&quot; value=&quot;367&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5845</TotalTime>
  <Words>912</Words>
  <Application>Microsoft Office PowerPoint</Application>
  <PresentationFormat>On-screen Show (4:3)</PresentationFormat>
  <Paragraphs>242</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Military Occupation Codes (MOC) Crosswalk</vt:lpstr>
      <vt:lpstr>Slide 3</vt:lpstr>
      <vt:lpstr>Slide 4</vt:lpstr>
      <vt:lpstr>Slide 5</vt:lpstr>
      <vt:lpstr>Slide 6</vt:lpstr>
      <vt:lpstr>Sample VMET</vt:lpstr>
      <vt:lpstr>Slide 8</vt:lpstr>
      <vt:lpstr>Slide 9</vt:lpstr>
      <vt:lpstr>Crosswalk Example</vt:lpstr>
      <vt:lpstr>Slide 11</vt:lpstr>
      <vt:lpstr>Slide 12</vt:lpstr>
      <vt:lpstr>Slide 13</vt:lpstr>
      <vt:lpstr>Slide 14</vt:lpstr>
      <vt:lpstr>Slide 15</vt:lpstr>
      <vt:lpstr>Slide 16</vt:lpstr>
      <vt:lpstr>Slide 17</vt:lpstr>
      <vt:lpstr>Slide 18</vt:lpstr>
      <vt:lpstr>Slide 19</vt:lpstr>
      <vt:lpstr>My Next Move/Interest Profiler</vt:lpstr>
      <vt:lpstr>Slide 21</vt:lpstr>
      <vt:lpstr>Additional Resources</vt:lpstr>
      <vt:lpstr>Slide 23</vt:lpstr>
    </vt:vector>
  </TitlesOfParts>
  <Company>NVTI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Staff-Admin</dc:creator>
  <cp:lastModifiedBy>1144023800C</cp:lastModifiedBy>
  <cp:revision>527</cp:revision>
  <dcterms:created xsi:type="dcterms:W3CDTF">2012-03-15T15:09:14Z</dcterms:created>
  <dcterms:modified xsi:type="dcterms:W3CDTF">2013-02-11T17:26:53Z</dcterms:modified>
</cp:coreProperties>
</file>