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4.xml" ContentType="application/vnd.openxmlformats-officedocument.presentationml.tags+xml"/>
  <Override PartName="/ppt/notesSlides/notesSlide17.xml" ContentType="application/vnd.openxmlformats-officedocument.presentationml.notesSlide+xml"/>
  <Override PartName="/ppt/tags/tag15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82" r:id="rId4"/>
    <p:sldId id="281" r:id="rId5"/>
    <p:sldId id="284" r:id="rId6"/>
    <p:sldId id="285" r:id="rId7"/>
    <p:sldId id="267" r:id="rId8"/>
    <p:sldId id="277" r:id="rId9"/>
    <p:sldId id="257" r:id="rId10"/>
    <p:sldId id="292" r:id="rId11"/>
    <p:sldId id="275" r:id="rId12"/>
    <p:sldId id="278" r:id="rId13"/>
    <p:sldId id="279" r:id="rId14"/>
    <p:sldId id="276" r:id="rId15"/>
    <p:sldId id="287" r:id="rId16"/>
    <p:sldId id="288" r:id="rId17"/>
    <p:sldId id="286" r:id="rId18"/>
    <p:sldId id="290" r:id="rId19"/>
    <p:sldId id="289" r:id="rId20"/>
    <p:sldId id="291" r:id="rId21"/>
    <p:sldId id="266" r:id="rId22"/>
    <p:sldId id="273" r:id="rId23"/>
    <p:sldId id="283" r:id="rId24"/>
  </p:sldIdLst>
  <p:sldSz cx="9144000" cy="6858000" type="screen4x3"/>
  <p:notesSz cx="6858000" cy="9144000"/>
  <p:custDataLst>
    <p:tags r:id="rId28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2482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214" autoAdjust="0"/>
  </p:normalViewPr>
  <p:slideViewPr>
    <p:cSldViewPr snapToGrid="0">
      <p:cViewPr varScale="1">
        <p:scale>
          <a:sx n="81" d="100"/>
          <a:sy n="81" d="100"/>
        </p:scale>
        <p:origin x="-1400" y="-120"/>
      </p:cViewPr>
      <p:guideLst>
        <p:guide orient="horz" pos="1440"/>
        <p:guide pos="697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50" d="100"/>
        <a:sy n="150" d="100"/>
      </p:scale>
      <p:origin x="0" y="39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tags" Target="tags/tag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74F81-D2DC-47A8-971F-5BED21E6284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6C5DDC-3876-41EA-BDE1-7B18F13955FA}">
      <dgm:prSet/>
      <dgm:spPr/>
      <dgm:t>
        <a:bodyPr/>
        <a:lstStyle/>
        <a:p>
          <a:pPr rtl="0"/>
          <a:r>
            <a:rPr lang="fr-FR" dirty="0" smtClean="0"/>
            <a:t>Cloud-Based</a:t>
          </a:r>
          <a:endParaRPr lang="en-US" dirty="0"/>
        </a:p>
      </dgm:t>
    </dgm:pt>
    <dgm:pt modelId="{E4770070-1F0F-425F-8DB1-3EC5E786840E}" type="parTrans" cxnId="{8D8A97BE-7002-4D69-A686-6ECBBCB4B2A6}">
      <dgm:prSet/>
      <dgm:spPr/>
      <dgm:t>
        <a:bodyPr/>
        <a:lstStyle/>
        <a:p>
          <a:endParaRPr lang="en-US"/>
        </a:p>
      </dgm:t>
    </dgm:pt>
    <dgm:pt modelId="{51A84EC1-3DF9-449E-83E1-2C7A16FB1373}" type="sibTrans" cxnId="{8D8A97BE-7002-4D69-A686-6ECBBCB4B2A6}">
      <dgm:prSet/>
      <dgm:spPr/>
      <dgm:t>
        <a:bodyPr/>
        <a:lstStyle/>
        <a:p>
          <a:endParaRPr lang="en-US"/>
        </a:p>
      </dgm:t>
    </dgm:pt>
    <dgm:pt modelId="{50AABAFF-49BC-4069-86C8-968BD0423819}">
      <dgm:prSet/>
      <dgm:spPr/>
      <dgm:t>
        <a:bodyPr/>
        <a:lstStyle/>
        <a:p>
          <a:pPr rtl="0"/>
          <a:r>
            <a:rPr lang="en-US" dirty="0" smtClean="0"/>
            <a:t>Open Source</a:t>
          </a:r>
          <a:endParaRPr lang="en-US" dirty="0"/>
        </a:p>
      </dgm:t>
    </dgm:pt>
    <dgm:pt modelId="{5DC06485-8762-4369-ADC2-F7AA2B93BF86}" type="parTrans" cxnId="{D701FAA9-AA3E-4895-BA21-104F8C225B6A}">
      <dgm:prSet/>
      <dgm:spPr/>
      <dgm:t>
        <a:bodyPr/>
        <a:lstStyle/>
        <a:p>
          <a:endParaRPr lang="en-US"/>
        </a:p>
      </dgm:t>
    </dgm:pt>
    <dgm:pt modelId="{89120AA7-F3C3-4179-9494-BA8D849DA3AA}" type="sibTrans" cxnId="{D701FAA9-AA3E-4895-BA21-104F8C225B6A}">
      <dgm:prSet/>
      <dgm:spPr/>
      <dgm:t>
        <a:bodyPr/>
        <a:lstStyle/>
        <a:p>
          <a:endParaRPr lang="en-US"/>
        </a:p>
      </dgm:t>
    </dgm:pt>
    <dgm:pt modelId="{992E9B79-556C-466C-8691-B5BF4567009B}">
      <dgm:prSet/>
      <dgm:spPr/>
      <dgm:t>
        <a:bodyPr/>
        <a:lstStyle/>
        <a:p>
          <a:pPr rtl="0"/>
          <a:r>
            <a:rPr lang="en-US" dirty="0" smtClean="0"/>
            <a:t>Define: On your server, no cost for the software</a:t>
          </a:r>
          <a:endParaRPr lang="en-US" dirty="0"/>
        </a:p>
      </dgm:t>
    </dgm:pt>
    <dgm:pt modelId="{AA70340C-1624-446B-8725-6FA82D0D3D7A}" type="parTrans" cxnId="{285EFCAE-DB3F-4F1C-BB48-482C9A905478}">
      <dgm:prSet/>
      <dgm:spPr/>
      <dgm:t>
        <a:bodyPr/>
        <a:lstStyle/>
        <a:p>
          <a:endParaRPr lang="en-US"/>
        </a:p>
      </dgm:t>
    </dgm:pt>
    <dgm:pt modelId="{B9B236DE-DDC5-4F40-8F23-D154C935ED7A}" type="sibTrans" cxnId="{285EFCAE-DB3F-4F1C-BB48-482C9A905478}">
      <dgm:prSet/>
      <dgm:spPr/>
      <dgm:t>
        <a:bodyPr/>
        <a:lstStyle/>
        <a:p>
          <a:endParaRPr lang="en-US"/>
        </a:p>
      </dgm:t>
    </dgm:pt>
    <dgm:pt modelId="{C6D44840-C349-4C6C-9C1B-DCD3A6D3EBDB}">
      <dgm:prSet/>
      <dgm:spPr/>
      <dgm:t>
        <a:bodyPr/>
        <a:lstStyle/>
        <a:p>
          <a:pPr rtl="0"/>
          <a:r>
            <a:rPr lang="fr-FR" dirty="0" smtClean="0"/>
            <a:t>Commercial</a:t>
          </a:r>
          <a:endParaRPr lang="en-US" dirty="0"/>
        </a:p>
      </dgm:t>
    </dgm:pt>
    <dgm:pt modelId="{AD3C4720-9DE1-45E8-BD5A-67A1687F57D4}" type="parTrans" cxnId="{604EF856-BDFF-4D6C-A6EF-DFE2F745D3B9}">
      <dgm:prSet/>
      <dgm:spPr/>
      <dgm:t>
        <a:bodyPr/>
        <a:lstStyle/>
        <a:p>
          <a:endParaRPr lang="en-US"/>
        </a:p>
      </dgm:t>
    </dgm:pt>
    <dgm:pt modelId="{DA4EB604-0A67-4EA5-AFC1-76B64465D8FA}" type="sibTrans" cxnId="{604EF856-BDFF-4D6C-A6EF-DFE2F745D3B9}">
      <dgm:prSet/>
      <dgm:spPr/>
      <dgm:t>
        <a:bodyPr/>
        <a:lstStyle/>
        <a:p>
          <a:endParaRPr lang="en-US"/>
        </a:p>
      </dgm:t>
    </dgm:pt>
    <dgm:pt modelId="{19569FF5-7E91-421F-BBE0-205CA13C8649}">
      <dgm:prSet/>
      <dgm:spPr/>
      <dgm:t>
        <a:bodyPr/>
        <a:lstStyle/>
        <a:p>
          <a:pPr rtl="0"/>
          <a:r>
            <a:rPr lang="en-US" dirty="0" smtClean="0"/>
            <a:t>Define: On your server, the software cost you money</a:t>
          </a:r>
          <a:endParaRPr lang="en-US" dirty="0"/>
        </a:p>
      </dgm:t>
    </dgm:pt>
    <dgm:pt modelId="{A441BA47-624E-402C-8E7E-919A6FDECE76}" type="parTrans" cxnId="{E7453B08-3B89-4B85-8635-C618DAA9C61A}">
      <dgm:prSet/>
      <dgm:spPr/>
      <dgm:t>
        <a:bodyPr/>
        <a:lstStyle/>
        <a:p>
          <a:endParaRPr lang="en-US"/>
        </a:p>
      </dgm:t>
    </dgm:pt>
    <dgm:pt modelId="{839D463A-F875-4B7E-85F5-615EA5CA17DB}" type="sibTrans" cxnId="{E7453B08-3B89-4B85-8635-C618DAA9C61A}">
      <dgm:prSet/>
      <dgm:spPr/>
      <dgm:t>
        <a:bodyPr/>
        <a:lstStyle/>
        <a:p>
          <a:endParaRPr lang="en-US"/>
        </a:p>
      </dgm:t>
    </dgm:pt>
    <dgm:pt modelId="{E1B8F946-F8FB-4A13-9C1C-BA2100313188}">
      <dgm:prSet/>
      <dgm:spPr/>
      <dgm:t>
        <a:bodyPr/>
        <a:lstStyle/>
        <a:p>
          <a:pPr rtl="0"/>
          <a:r>
            <a:rPr lang="en-US" dirty="0" smtClean="0"/>
            <a:t>Define: Not on your </a:t>
          </a:r>
          <a:r>
            <a:rPr lang="en-US" dirty="0" smtClean="0"/>
            <a:t>server</a:t>
          </a:r>
          <a:endParaRPr lang="en-US" dirty="0"/>
        </a:p>
      </dgm:t>
    </dgm:pt>
    <dgm:pt modelId="{23AE2633-9447-4E5A-960A-FA8F908F5729}" type="parTrans" cxnId="{1281D987-89D5-45F7-8BD6-C25BE5FDE9BF}">
      <dgm:prSet/>
      <dgm:spPr/>
      <dgm:t>
        <a:bodyPr/>
        <a:lstStyle/>
        <a:p>
          <a:endParaRPr lang="en-US"/>
        </a:p>
      </dgm:t>
    </dgm:pt>
    <dgm:pt modelId="{1D3EFA31-A1E0-4895-B0BC-4F62A67CB15D}" type="sibTrans" cxnId="{1281D987-89D5-45F7-8BD6-C25BE5FDE9BF}">
      <dgm:prSet/>
      <dgm:spPr/>
      <dgm:t>
        <a:bodyPr/>
        <a:lstStyle/>
        <a:p>
          <a:endParaRPr lang="en-US"/>
        </a:p>
      </dgm:t>
    </dgm:pt>
    <dgm:pt modelId="{70F7BF27-FFDD-4D71-BFB3-741B096BBB09}" type="pres">
      <dgm:prSet presAssocID="{6F074F81-D2DC-47A8-971F-5BED21E628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16E577-8796-42D8-A257-31F0BF94623C}" type="pres">
      <dgm:prSet presAssocID="{526C5DDC-3876-41EA-BDE1-7B18F13955FA}" presName="linNode" presStyleCnt="0"/>
      <dgm:spPr/>
    </dgm:pt>
    <dgm:pt modelId="{23719BEF-3730-4204-A633-3EE0215AD122}" type="pres">
      <dgm:prSet presAssocID="{526C5DDC-3876-41EA-BDE1-7B18F13955F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BAE6FF-F985-42E9-93EA-D39CEEDDEB83}" type="pres">
      <dgm:prSet presAssocID="{526C5DDC-3876-41EA-BDE1-7B18F13955F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6310DC-0A64-4BA1-AF0B-91365B095FC5}" type="pres">
      <dgm:prSet presAssocID="{51A84EC1-3DF9-449E-83E1-2C7A16FB1373}" presName="sp" presStyleCnt="0"/>
      <dgm:spPr/>
    </dgm:pt>
    <dgm:pt modelId="{CA73CE53-F3CD-42ED-B8B2-416E598FA485}" type="pres">
      <dgm:prSet presAssocID="{50AABAFF-49BC-4069-86C8-968BD0423819}" presName="linNode" presStyleCnt="0"/>
      <dgm:spPr/>
    </dgm:pt>
    <dgm:pt modelId="{B990C900-9223-465E-B641-DE8194781659}" type="pres">
      <dgm:prSet presAssocID="{50AABAFF-49BC-4069-86C8-968BD042381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49B522-5ED8-49A6-8454-A5EC83BB192D}" type="pres">
      <dgm:prSet presAssocID="{50AABAFF-49BC-4069-86C8-968BD042381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545FA-C02E-4292-BAF5-2DEF0D376783}" type="pres">
      <dgm:prSet presAssocID="{89120AA7-F3C3-4179-9494-BA8D849DA3AA}" presName="sp" presStyleCnt="0"/>
      <dgm:spPr/>
    </dgm:pt>
    <dgm:pt modelId="{B9675EC8-26C3-4AAE-A159-386957E14C3E}" type="pres">
      <dgm:prSet presAssocID="{C6D44840-C349-4C6C-9C1B-DCD3A6D3EBDB}" presName="linNode" presStyleCnt="0"/>
      <dgm:spPr/>
    </dgm:pt>
    <dgm:pt modelId="{BE409F03-DD02-4125-AADE-B3041CBF2E86}" type="pres">
      <dgm:prSet presAssocID="{C6D44840-C349-4C6C-9C1B-DCD3A6D3EBD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9C2A23-6324-4DE6-A091-58B3623728FA}" type="pres">
      <dgm:prSet presAssocID="{C6D44840-C349-4C6C-9C1B-DCD3A6D3EBD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FD6A35-2F32-4D24-AB92-4971E8224F66}" type="presOf" srcId="{19569FF5-7E91-421F-BBE0-205CA13C8649}" destId="{DA9C2A23-6324-4DE6-A091-58B3623728FA}" srcOrd="0" destOrd="0" presId="urn:microsoft.com/office/officeart/2005/8/layout/vList5"/>
    <dgm:cxn modelId="{F1001375-0A19-4A22-B45D-D67E05F103C2}" type="presOf" srcId="{C6D44840-C349-4C6C-9C1B-DCD3A6D3EBDB}" destId="{BE409F03-DD02-4125-AADE-B3041CBF2E86}" srcOrd="0" destOrd="0" presId="urn:microsoft.com/office/officeart/2005/8/layout/vList5"/>
    <dgm:cxn modelId="{8D8A97BE-7002-4D69-A686-6ECBBCB4B2A6}" srcId="{6F074F81-D2DC-47A8-971F-5BED21E6284C}" destId="{526C5DDC-3876-41EA-BDE1-7B18F13955FA}" srcOrd="0" destOrd="0" parTransId="{E4770070-1F0F-425F-8DB1-3EC5E786840E}" sibTransId="{51A84EC1-3DF9-449E-83E1-2C7A16FB1373}"/>
    <dgm:cxn modelId="{9327A86E-08D0-410C-A395-04BC8AE45ADC}" type="presOf" srcId="{6F074F81-D2DC-47A8-971F-5BED21E6284C}" destId="{70F7BF27-FFDD-4D71-BFB3-741B096BBB09}" srcOrd="0" destOrd="0" presId="urn:microsoft.com/office/officeart/2005/8/layout/vList5"/>
    <dgm:cxn modelId="{382DEDC1-9153-40E1-9013-066F6630A6A4}" type="presOf" srcId="{526C5DDC-3876-41EA-BDE1-7B18F13955FA}" destId="{23719BEF-3730-4204-A633-3EE0215AD122}" srcOrd="0" destOrd="0" presId="urn:microsoft.com/office/officeart/2005/8/layout/vList5"/>
    <dgm:cxn modelId="{D701FAA9-AA3E-4895-BA21-104F8C225B6A}" srcId="{6F074F81-D2DC-47A8-971F-5BED21E6284C}" destId="{50AABAFF-49BC-4069-86C8-968BD0423819}" srcOrd="1" destOrd="0" parTransId="{5DC06485-8762-4369-ADC2-F7AA2B93BF86}" sibTransId="{89120AA7-F3C3-4179-9494-BA8D849DA3AA}"/>
    <dgm:cxn modelId="{285EFCAE-DB3F-4F1C-BB48-482C9A905478}" srcId="{50AABAFF-49BC-4069-86C8-968BD0423819}" destId="{992E9B79-556C-466C-8691-B5BF4567009B}" srcOrd="0" destOrd="0" parTransId="{AA70340C-1624-446B-8725-6FA82D0D3D7A}" sibTransId="{B9B236DE-DDC5-4F40-8F23-D154C935ED7A}"/>
    <dgm:cxn modelId="{3C1A4749-5C5C-498E-9DC7-0EA88D7C82A3}" type="presOf" srcId="{E1B8F946-F8FB-4A13-9C1C-BA2100313188}" destId="{04BAE6FF-F985-42E9-93EA-D39CEEDDEB83}" srcOrd="0" destOrd="0" presId="urn:microsoft.com/office/officeart/2005/8/layout/vList5"/>
    <dgm:cxn modelId="{1281D987-89D5-45F7-8BD6-C25BE5FDE9BF}" srcId="{526C5DDC-3876-41EA-BDE1-7B18F13955FA}" destId="{E1B8F946-F8FB-4A13-9C1C-BA2100313188}" srcOrd="0" destOrd="0" parTransId="{23AE2633-9447-4E5A-960A-FA8F908F5729}" sibTransId="{1D3EFA31-A1E0-4895-B0BC-4F62A67CB15D}"/>
    <dgm:cxn modelId="{37004EF3-2DD1-45D5-9E6D-D4FF3B034E96}" type="presOf" srcId="{50AABAFF-49BC-4069-86C8-968BD0423819}" destId="{B990C900-9223-465E-B641-DE8194781659}" srcOrd="0" destOrd="0" presId="urn:microsoft.com/office/officeart/2005/8/layout/vList5"/>
    <dgm:cxn modelId="{604EF856-BDFF-4D6C-A6EF-DFE2F745D3B9}" srcId="{6F074F81-D2DC-47A8-971F-5BED21E6284C}" destId="{C6D44840-C349-4C6C-9C1B-DCD3A6D3EBDB}" srcOrd="2" destOrd="0" parTransId="{AD3C4720-9DE1-45E8-BD5A-67A1687F57D4}" sibTransId="{DA4EB604-0A67-4EA5-AFC1-76B64465D8FA}"/>
    <dgm:cxn modelId="{E7453B08-3B89-4B85-8635-C618DAA9C61A}" srcId="{C6D44840-C349-4C6C-9C1B-DCD3A6D3EBDB}" destId="{19569FF5-7E91-421F-BBE0-205CA13C8649}" srcOrd="0" destOrd="0" parTransId="{A441BA47-624E-402C-8E7E-919A6FDECE76}" sibTransId="{839D463A-F875-4B7E-85F5-615EA5CA17DB}"/>
    <dgm:cxn modelId="{09441D1C-AF8E-4988-B9B6-580D7974A656}" type="presOf" srcId="{992E9B79-556C-466C-8691-B5BF4567009B}" destId="{2649B522-5ED8-49A6-8454-A5EC83BB192D}" srcOrd="0" destOrd="0" presId="urn:microsoft.com/office/officeart/2005/8/layout/vList5"/>
    <dgm:cxn modelId="{6CFACE19-664C-48B0-8015-5FC4B7A307D5}" type="presParOf" srcId="{70F7BF27-FFDD-4D71-BFB3-741B096BBB09}" destId="{FE16E577-8796-42D8-A257-31F0BF94623C}" srcOrd="0" destOrd="0" presId="urn:microsoft.com/office/officeart/2005/8/layout/vList5"/>
    <dgm:cxn modelId="{C2B38CA5-F245-4561-A784-70CCE214715D}" type="presParOf" srcId="{FE16E577-8796-42D8-A257-31F0BF94623C}" destId="{23719BEF-3730-4204-A633-3EE0215AD122}" srcOrd="0" destOrd="0" presId="urn:microsoft.com/office/officeart/2005/8/layout/vList5"/>
    <dgm:cxn modelId="{D3AB093D-44E4-449E-9DDF-42F47C32C8A1}" type="presParOf" srcId="{FE16E577-8796-42D8-A257-31F0BF94623C}" destId="{04BAE6FF-F985-42E9-93EA-D39CEEDDEB83}" srcOrd="1" destOrd="0" presId="urn:microsoft.com/office/officeart/2005/8/layout/vList5"/>
    <dgm:cxn modelId="{FEBE6591-C70B-4900-B254-3C8A0C1DAADA}" type="presParOf" srcId="{70F7BF27-FFDD-4D71-BFB3-741B096BBB09}" destId="{436310DC-0A64-4BA1-AF0B-91365B095FC5}" srcOrd="1" destOrd="0" presId="urn:microsoft.com/office/officeart/2005/8/layout/vList5"/>
    <dgm:cxn modelId="{D93C2F82-1602-4325-81F7-6F74F61AD97B}" type="presParOf" srcId="{70F7BF27-FFDD-4D71-BFB3-741B096BBB09}" destId="{CA73CE53-F3CD-42ED-B8B2-416E598FA485}" srcOrd="2" destOrd="0" presId="urn:microsoft.com/office/officeart/2005/8/layout/vList5"/>
    <dgm:cxn modelId="{C265E535-7197-44E8-81A2-31C920A4BD5B}" type="presParOf" srcId="{CA73CE53-F3CD-42ED-B8B2-416E598FA485}" destId="{B990C900-9223-465E-B641-DE8194781659}" srcOrd="0" destOrd="0" presId="urn:microsoft.com/office/officeart/2005/8/layout/vList5"/>
    <dgm:cxn modelId="{74D06868-5309-475C-9EEF-850619038818}" type="presParOf" srcId="{CA73CE53-F3CD-42ED-B8B2-416E598FA485}" destId="{2649B522-5ED8-49A6-8454-A5EC83BB192D}" srcOrd="1" destOrd="0" presId="urn:microsoft.com/office/officeart/2005/8/layout/vList5"/>
    <dgm:cxn modelId="{191B8ECB-B80D-45B5-AB24-BDED01EAA730}" type="presParOf" srcId="{70F7BF27-FFDD-4D71-BFB3-741B096BBB09}" destId="{45E545FA-C02E-4292-BAF5-2DEF0D376783}" srcOrd="3" destOrd="0" presId="urn:microsoft.com/office/officeart/2005/8/layout/vList5"/>
    <dgm:cxn modelId="{BDFFF345-8EF3-44DA-928C-F2D31F83E4AC}" type="presParOf" srcId="{70F7BF27-FFDD-4D71-BFB3-741B096BBB09}" destId="{B9675EC8-26C3-4AAE-A159-386957E14C3E}" srcOrd="4" destOrd="0" presId="urn:microsoft.com/office/officeart/2005/8/layout/vList5"/>
    <dgm:cxn modelId="{FB431351-7CB0-4DA4-9A2B-BAD7456C5286}" type="presParOf" srcId="{B9675EC8-26C3-4AAE-A159-386957E14C3E}" destId="{BE409F03-DD02-4125-AADE-B3041CBF2E86}" srcOrd="0" destOrd="0" presId="urn:microsoft.com/office/officeart/2005/8/layout/vList5"/>
    <dgm:cxn modelId="{39D29A7A-FFB3-4626-9AEF-E67DFB3C290B}" type="presParOf" srcId="{B9675EC8-26C3-4AAE-A159-386957E14C3E}" destId="{DA9C2A23-6324-4DE6-A091-58B3623728F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74F81-D2DC-47A8-971F-5BED21E6284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6C5DDC-3876-41EA-BDE1-7B18F13955FA}">
      <dgm:prSet/>
      <dgm:spPr/>
      <dgm:t>
        <a:bodyPr/>
        <a:lstStyle/>
        <a:p>
          <a:pPr rtl="0"/>
          <a:r>
            <a:rPr lang="fr-FR" dirty="0" smtClean="0"/>
            <a:t>BlackBoard</a:t>
          </a:r>
          <a:endParaRPr lang="en-US" dirty="0"/>
        </a:p>
      </dgm:t>
    </dgm:pt>
    <dgm:pt modelId="{E4770070-1F0F-425F-8DB1-3EC5E786840E}" type="parTrans" cxnId="{8D8A97BE-7002-4D69-A686-6ECBBCB4B2A6}">
      <dgm:prSet/>
      <dgm:spPr/>
      <dgm:t>
        <a:bodyPr/>
        <a:lstStyle/>
        <a:p>
          <a:endParaRPr lang="en-US"/>
        </a:p>
      </dgm:t>
    </dgm:pt>
    <dgm:pt modelId="{51A84EC1-3DF9-449E-83E1-2C7A16FB1373}" type="sibTrans" cxnId="{8D8A97BE-7002-4D69-A686-6ECBBCB4B2A6}">
      <dgm:prSet/>
      <dgm:spPr/>
      <dgm:t>
        <a:bodyPr/>
        <a:lstStyle/>
        <a:p>
          <a:endParaRPr lang="en-US"/>
        </a:p>
      </dgm:t>
    </dgm:pt>
    <dgm:pt modelId="{3F46A58E-3DE9-4E42-AF07-1F8E93C087FB}">
      <dgm:prSet/>
      <dgm:spPr/>
      <dgm:t>
        <a:bodyPr/>
        <a:lstStyle/>
        <a:p>
          <a:pPr rtl="0"/>
          <a:r>
            <a:rPr lang="fr-FR" dirty="0" smtClean="0"/>
            <a:t>URL: </a:t>
          </a:r>
          <a:r>
            <a:rPr lang="en-US" dirty="0" smtClean="0"/>
            <a:t>https://wbu.blackboard.com/</a:t>
          </a:r>
          <a:endParaRPr lang="en-US" dirty="0"/>
        </a:p>
      </dgm:t>
    </dgm:pt>
    <dgm:pt modelId="{8884C485-EFED-42B8-951D-7EA80E2240A5}" type="parTrans" cxnId="{E3276221-CB2A-42D8-AC67-00C8C5EEA319}">
      <dgm:prSet/>
      <dgm:spPr/>
      <dgm:t>
        <a:bodyPr/>
        <a:lstStyle/>
        <a:p>
          <a:endParaRPr lang="en-US"/>
        </a:p>
      </dgm:t>
    </dgm:pt>
    <dgm:pt modelId="{C4AF1CB8-7945-491D-8E2E-FD81ACACD841}" type="sibTrans" cxnId="{E3276221-CB2A-42D8-AC67-00C8C5EEA319}">
      <dgm:prSet/>
      <dgm:spPr/>
      <dgm:t>
        <a:bodyPr/>
        <a:lstStyle/>
        <a:p>
          <a:endParaRPr lang="en-US"/>
        </a:p>
      </dgm:t>
    </dgm:pt>
    <dgm:pt modelId="{364D78C1-F5F8-4F92-B75F-EA986E4DA81D}">
      <dgm:prSet/>
      <dgm:spPr/>
      <dgm:t>
        <a:bodyPr/>
        <a:lstStyle/>
        <a:p>
          <a:pPr rtl="0"/>
          <a:r>
            <a:rPr lang="fr-FR" dirty="0" smtClean="0"/>
            <a:t>Type: Closed source</a:t>
          </a:r>
          <a:endParaRPr lang="en-US" dirty="0"/>
        </a:p>
      </dgm:t>
    </dgm:pt>
    <dgm:pt modelId="{5FCD1D35-F342-4910-94DF-9321AEBFF132}" type="parTrans" cxnId="{39F7E6EC-4FEE-4A75-81FA-1614C9077DDE}">
      <dgm:prSet/>
      <dgm:spPr/>
      <dgm:t>
        <a:bodyPr/>
        <a:lstStyle/>
        <a:p>
          <a:endParaRPr lang="en-US"/>
        </a:p>
      </dgm:t>
    </dgm:pt>
    <dgm:pt modelId="{EBC74A44-B274-47FF-972D-2E779F324855}" type="sibTrans" cxnId="{39F7E6EC-4FEE-4A75-81FA-1614C9077DDE}">
      <dgm:prSet/>
      <dgm:spPr/>
      <dgm:t>
        <a:bodyPr/>
        <a:lstStyle/>
        <a:p>
          <a:endParaRPr lang="en-US"/>
        </a:p>
      </dgm:t>
    </dgm:pt>
    <dgm:pt modelId="{657C01EC-4987-468A-A912-61C9AD8E1876}">
      <dgm:prSet/>
      <dgm:spPr/>
      <dgm:t>
        <a:bodyPr/>
        <a:lstStyle/>
        <a:p>
          <a:pPr rtl="0"/>
          <a:r>
            <a:rPr lang="fr-FR" dirty="0" smtClean="0"/>
            <a:t>Developer: </a:t>
          </a:r>
          <a:r>
            <a:rPr lang="fr-FR" dirty="0" smtClean="0"/>
            <a:t>Rydesky/WBU</a:t>
          </a:r>
          <a:endParaRPr lang="en-US" dirty="0"/>
        </a:p>
      </dgm:t>
    </dgm:pt>
    <dgm:pt modelId="{0B3444A8-E5F9-4FB8-BF70-7FB20470AA57}" type="parTrans" cxnId="{3CB3E363-86AE-450D-AE4C-D93A2DEE5464}">
      <dgm:prSet/>
      <dgm:spPr/>
      <dgm:t>
        <a:bodyPr/>
        <a:lstStyle/>
        <a:p>
          <a:endParaRPr lang="en-US"/>
        </a:p>
      </dgm:t>
    </dgm:pt>
    <dgm:pt modelId="{E14668E6-4F0F-46EE-9F74-4A93E9762C21}" type="sibTrans" cxnId="{3CB3E363-86AE-450D-AE4C-D93A2DEE5464}">
      <dgm:prSet/>
      <dgm:spPr/>
      <dgm:t>
        <a:bodyPr/>
        <a:lstStyle/>
        <a:p>
          <a:endParaRPr lang="en-US"/>
        </a:p>
      </dgm:t>
    </dgm:pt>
    <dgm:pt modelId="{50AABAFF-49BC-4069-86C8-968BD0423819}">
      <dgm:prSet/>
      <dgm:spPr/>
      <dgm:t>
        <a:bodyPr/>
        <a:lstStyle/>
        <a:p>
          <a:pPr rtl="0"/>
          <a:r>
            <a:rPr lang="fr-FR" dirty="0" smtClean="0"/>
            <a:t>Moodle</a:t>
          </a:r>
          <a:endParaRPr lang="en-US" dirty="0"/>
        </a:p>
      </dgm:t>
    </dgm:pt>
    <dgm:pt modelId="{5DC06485-8762-4369-ADC2-F7AA2B93BF86}" type="parTrans" cxnId="{D701FAA9-AA3E-4895-BA21-104F8C225B6A}">
      <dgm:prSet/>
      <dgm:spPr/>
      <dgm:t>
        <a:bodyPr/>
        <a:lstStyle/>
        <a:p>
          <a:endParaRPr lang="en-US"/>
        </a:p>
      </dgm:t>
    </dgm:pt>
    <dgm:pt modelId="{89120AA7-F3C3-4179-9494-BA8D849DA3AA}" type="sibTrans" cxnId="{D701FAA9-AA3E-4895-BA21-104F8C225B6A}">
      <dgm:prSet/>
      <dgm:spPr/>
      <dgm:t>
        <a:bodyPr/>
        <a:lstStyle/>
        <a:p>
          <a:endParaRPr lang="en-US"/>
        </a:p>
      </dgm:t>
    </dgm:pt>
    <dgm:pt modelId="{992E9B79-556C-466C-8691-B5BF4567009B}">
      <dgm:prSet/>
      <dgm:spPr/>
      <dgm:t>
        <a:bodyPr/>
        <a:lstStyle/>
        <a:p>
          <a:pPr rtl="0"/>
          <a:r>
            <a:rPr lang="fr-FR" dirty="0" smtClean="0"/>
            <a:t>URL: </a:t>
          </a:r>
          <a:r>
            <a:rPr lang="en-US" dirty="0" smtClean="0"/>
            <a:t>http://dln.akdistancelearning.net/moodle/</a:t>
          </a:r>
          <a:endParaRPr lang="en-US" dirty="0"/>
        </a:p>
      </dgm:t>
    </dgm:pt>
    <dgm:pt modelId="{AA70340C-1624-446B-8725-6FA82D0D3D7A}" type="parTrans" cxnId="{285EFCAE-DB3F-4F1C-BB48-482C9A905478}">
      <dgm:prSet/>
      <dgm:spPr/>
      <dgm:t>
        <a:bodyPr/>
        <a:lstStyle/>
        <a:p>
          <a:endParaRPr lang="en-US"/>
        </a:p>
      </dgm:t>
    </dgm:pt>
    <dgm:pt modelId="{B9B236DE-DDC5-4F40-8F23-D154C935ED7A}" type="sibTrans" cxnId="{285EFCAE-DB3F-4F1C-BB48-482C9A905478}">
      <dgm:prSet/>
      <dgm:spPr/>
      <dgm:t>
        <a:bodyPr/>
        <a:lstStyle/>
        <a:p>
          <a:endParaRPr lang="en-US"/>
        </a:p>
      </dgm:t>
    </dgm:pt>
    <dgm:pt modelId="{D517F92D-5122-46CD-81FC-8DB676B2AA6B}">
      <dgm:prSet/>
      <dgm:spPr/>
      <dgm:t>
        <a:bodyPr/>
        <a:lstStyle/>
        <a:p>
          <a:pPr rtl="0"/>
          <a:r>
            <a:rPr lang="fr-FR" dirty="0" smtClean="0"/>
            <a:t>Type: Open </a:t>
          </a:r>
          <a:r>
            <a:rPr lang="fr-FR" dirty="0" smtClean="0"/>
            <a:t>source  moodle.org</a:t>
          </a:r>
          <a:endParaRPr lang="en-US" dirty="0"/>
        </a:p>
      </dgm:t>
    </dgm:pt>
    <dgm:pt modelId="{31ACC689-8B17-49C2-8B8E-9C9F6B9ADE53}" type="parTrans" cxnId="{BD7A06F7-39D3-475E-AE04-5AD18E56F892}">
      <dgm:prSet/>
      <dgm:spPr/>
      <dgm:t>
        <a:bodyPr/>
        <a:lstStyle/>
        <a:p>
          <a:endParaRPr lang="en-US"/>
        </a:p>
      </dgm:t>
    </dgm:pt>
    <dgm:pt modelId="{AF3C4AF2-061D-4C8B-A2BA-F4AEFDF1F855}" type="sibTrans" cxnId="{BD7A06F7-39D3-475E-AE04-5AD18E56F892}">
      <dgm:prSet/>
      <dgm:spPr/>
      <dgm:t>
        <a:bodyPr/>
        <a:lstStyle/>
        <a:p>
          <a:endParaRPr lang="en-US"/>
        </a:p>
      </dgm:t>
    </dgm:pt>
    <dgm:pt modelId="{3240F1E8-692C-440C-B59D-DDB7FA9B8A63}">
      <dgm:prSet/>
      <dgm:spPr/>
      <dgm:t>
        <a:bodyPr/>
        <a:lstStyle/>
        <a:p>
          <a:pPr rtl="0"/>
          <a:r>
            <a:rPr lang="fr-FR" dirty="0" smtClean="0"/>
            <a:t>Developer: </a:t>
          </a:r>
          <a:r>
            <a:rPr lang="fr-FR" dirty="0" smtClean="0"/>
            <a:t>Rydesky - akDLN</a:t>
          </a:r>
          <a:endParaRPr lang="en-US" dirty="0"/>
        </a:p>
      </dgm:t>
    </dgm:pt>
    <dgm:pt modelId="{F96422A0-6112-47A7-AD18-E7B20D08F0D1}" type="parTrans" cxnId="{7D5279F1-F493-426A-A855-7A24BE66746C}">
      <dgm:prSet/>
      <dgm:spPr/>
      <dgm:t>
        <a:bodyPr/>
        <a:lstStyle/>
        <a:p>
          <a:endParaRPr lang="en-US"/>
        </a:p>
      </dgm:t>
    </dgm:pt>
    <dgm:pt modelId="{AD3DAB6E-D248-4B13-9A64-6B04BE17BBB3}" type="sibTrans" cxnId="{7D5279F1-F493-426A-A855-7A24BE66746C}">
      <dgm:prSet/>
      <dgm:spPr/>
      <dgm:t>
        <a:bodyPr/>
        <a:lstStyle/>
        <a:p>
          <a:endParaRPr lang="en-US"/>
        </a:p>
      </dgm:t>
    </dgm:pt>
    <dgm:pt modelId="{C6D44840-C349-4C6C-9C1B-DCD3A6D3EBDB}">
      <dgm:prSet/>
      <dgm:spPr/>
      <dgm:t>
        <a:bodyPr/>
        <a:lstStyle/>
        <a:p>
          <a:pPr rtl="0"/>
          <a:r>
            <a:rPr lang="fr-FR" dirty="0" smtClean="0"/>
            <a:t>Totara</a:t>
          </a:r>
        </a:p>
        <a:p>
          <a:pPr rtl="0"/>
          <a:r>
            <a:rPr lang="fr-FR" dirty="0" smtClean="0"/>
            <a:t>Canvas</a:t>
          </a:r>
        </a:p>
        <a:p>
          <a:pPr rtl="0"/>
          <a:r>
            <a:rPr lang="fr-FR" dirty="0" smtClean="0"/>
            <a:t>Others</a:t>
          </a:r>
          <a:r>
            <a:rPr lang="fr-FR" dirty="0" smtClean="0"/>
            <a:t>	</a:t>
          </a:r>
          <a:endParaRPr lang="en-US" dirty="0"/>
        </a:p>
      </dgm:t>
    </dgm:pt>
    <dgm:pt modelId="{AD3C4720-9DE1-45E8-BD5A-67A1687F57D4}" type="parTrans" cxnId="{604EF856-BDFF-4D6C-A6EF-DFE2F745D3B9}">
      <dgm:prSet/>
      <dgm:spPr/>
      <dgm:t>
        <a:bodyPr/>
        <a:lstStyle/>
        <a:p>
          <a:endParaRPr lang="en-US"/>
        </a:p>
      </dgm:t>
    </dgm:pt>
    <dgm:pt modelId="{DA4EB604-0A67-4EA5-AFC1-76B64465D8FA}" type="sibTrans" cxnId="{604EF856-BDFF-4D6C-A6EF-DFE2F745D3B9}">
      <dgm:prSet/>
      <dgm:spPr/>
      <dgm:t>
        <a:bodyPr/>
        <a:lstStyle/>
        <a:p>
          <a:endParaRPr lang="en-US"/>
        </a:p>
      </dgm:t>
    </dgm:pt>
    <dgm:pt modelId="{19569FF5-7E91-421F-BBE0-205CA13C8649}">
      <dgm:prSet/>
      <dgm:spPr/>
      <dgm:t>
        <a:bodyPr/>
        <a:lstStyle/>
        <a:p>
          <a:pPr rtl="0"/>
          <a:r>
            <a:rPr lang="fr-FR" dirty="0" smtClean="0"/>
            <a:t>URL: </a:t>
          </a:r>
          <a:r>
            <a:rPr lang="en-US" dirty="0" smtClean="0"/>
            <a:t>http://www.youtube.com/watch?v=anx2Oq69uOs</a:t>
          </a:r>
          <a:endParaRPr lang="en-US" dirty="0"/>
        </a:p>
      </dgm:t>
    </dgm:pt>
    <dgm:pt modelId="{A441BA47-624E-402C-8E7E-919A6FDECE76}" type="parTrans" cxnId="{E7453B08-3B89-4B85-8635-C618DAA9C61A}">
      <dgm:prSet/>
      <dgm:spPr/>
      <dgm:t>
        <a:bodyPr/>
        <a:lstStyle/>
        <a:p>
          <a:endParaRPr lang="en-US"/>
        </a:p>
      </dgm:t>
    </dgm:pt>
    <dgm:pt modelId="{839D463A-F875-4B7E-85F5-615EA5CA17DB}" type="sibTrans" cxnId="{E7453B08-3B89-4B85-8635-C618DAA9C61A}">
      <dgm:prSet/>
      <dgm:spPr/>
      <dgm:t>
        <a:bodyPr/>
        <a:lstStyle/>
        <a:p>
          <a:endParaRPr lang="en-US"/>
        </a:p>
      </dgm:t>
    </dgm:pt>
    <dgm:pt modelId="{CEB084B3-1FE9-4A30-AED2-5D500D2533F6}">
      <dgm:prSet/>
      <dgm:spPr/>
      <dgm:t>
        <a:bodyPr/>
        <a:lstStyle/>
        <a:p>
          <a:pPr rtl="0"/>
          <a:r>
            <a:rPr lang="fr-FR" dirty="0" smtClean="0"/>
            <a:t>Type: Closed source</a:t>
          </a:r>
          <a:endParaRPr lang="en-US" dirty="0"/>
        </a:p>
      </dgm:t>
    </dgm:pt>
    <dgm:pt modelId="{B1DA9648-4D57-446A-939D-2DC5E2BAA661}" type="parTrans" cxnId="{D47D8FEE-9E4F-46CD-91B0-89EB36B292BC}">
      <dgm:prSet/>
      <dgm:spPr/>
      <dgm:t>
        <a:bodyPr/>
        <a:lstStyle/>
        <a:p>
          <a:endParaRPr lang="en-US"/>
        </a:p>
      </dgm:t>
    </dgm:pt>
    <dgm:pt modelId="{88AF3401-CAFF-4B3F-A649-6E7950993560}" type="sibTrans" cxnId="{D47D8FEE-9E4F-46CD-91B0-89EB36B292BC}">
      <dgm:prSet/>
      <dgm:spPr/>
      <dgm:t>
        <a:bodyPr/>
        <a:lstStyle/>
        <a:p>
          <a:endParaRPr lang="en-US"/>
        </a:p>
      </dgm:t>
    </dgm:pt>
    <dgm:pt modelId="{B2CF0E88-0B0B-4262-AB3E-D473009C93B9}">
      <dgm:prSet/>
      <dgm:spPr/>
      <dgm:t>
        <a:bodyPr/>
        <a:lstStyle/>
        <a:p>
          <a:pPr rtl="0"/>
          <a:r>
            <a:rPr lang="en-US" dirty="0" smtClean="0"/>
            <a:t>Lambda Software</a:t>
          </a:r>
          <a:endParaRPr lang="en-US" dirty="0"/>
        </a:p>
      </dgm:t>
    </dgm:pt>
    <dgm:pt modelId="{355527A3-A4AA-4748-AADC-8602CF48A35F}" type="parTrans" cxnId="{EEDC95E3-B1EB-4E65-90BF-17428C288C0B}">
      <dgm:prSet/>
      <dgm:spPr/>
      <dgm:t>
        <a:bodyPr/>
        <a:lstStyle/>
        <a:p>
          <a:endParaRPr lang="en-US"/>
        </a:p>
      </dgm:t>
    </dgm:pt>
    <dgm:pt modelId="{369D2862-73EA-44E8-8128-F58D4F5F0577}" type="sibTrans" cxnId="{EEDC95E3-B1EB-4E65-90BF-17428C288C0B}">
      <dgm:prSet/>
      <dgm:spPr/>
      <dgm:t>
        <a:bodyPr/>
        <a:lstStyle/>
        <a:p>
          <a:endParaRPr lang="en-US"/>
        </a:p>
      </dgm:t>
    </dgm:pt>
    <dgm:pt modelId="{70F7BF27-FFDD-4D71-BFB3-741B096BBB09}" type="pres">
      <dgm:prSet presAssocID="{6F074F81-D2DC-47A8-971F-5BED21E628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16E577-8796-42D8-A257-31F0BF94623C}" type="pres">
      <dgm:prSet presAssocID="{526C5DDC-3876-41EA-BDE1-7B18F13955FA}" presName="linNode" presStyleCnt="0"/>
      <dgm:spPr/>
    </dgm:pt>
    <dgm:pt modelId="{23719BEF-3730-4204-A633-3EE0215AD122}" type="pres">
      <dgm:prSet presAssocID="{526C5DDC-3876-41EA-BDE1-7B18F13955F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BAE6FF-F985-42E9-93EA-D39CEEDDEB83}" type="pres">
      <dgm:prSet presAssocID="{526C5DDC-3876-41EA-BDE1-7B18F13955F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6310DC-0A64-4BA1-AF0B-91365B095FC5}" type="pres">
      <dgm:prSet presAssocID="{51A84EC1-3DF9-449E-83E1-2C7A16FB1373}" presName="sp" presStyleCnt="0"/>
      <dgm:spPr/>
    </dgm:pt>
    <dgm:pt modelId="{CA73CE53-F3CD-42ED-B8B2-416E598FA485}" type="pres">
      <dgm:prSet presAssocID="{50AABAFF-49BC-4069-86C8-968BD0423819}" presName="linNode" presStyleCnt="0"/>
      <dgm:spPr/>
    </dgm:pt>
    <dgm:pt modelId="{B990C900-9223-465E-B641-DE8194781659}" type="pres">
      <dgm:prSet presAssocID="{50AABAFF-49BC-4069-86C8-968BD042381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49B522-5ED8-49A6-8454-A5EC83BB192D}" type="pres">
      <dgm:prSet presAssocID="{50AABAFF-49BC-4069-86C8-968BD042381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545FA-C02E-4292-BAF5-2DEF0D376783}" type="pres">
      <dgm:prSet presAssocID="{89120AA7-F3C3-4179-9494-BA8D849DA3AA}" presName="sp" presStyleCnt="0"/>
      <dgm:spPr/>
    </dgm:pt>
    <dgm:pt modelId="{B9675EC8-26C3-4AAE-A159-386957E14C3E}" type="pres">
      <dgm:prSet presAssocID="{C6D44840-C349-4C6C-9C1B-DCD3A6D3EBDB}" presName="linNode" presStyleCnt="0"/>
      <dgm:spPr/>
    </dgm:pt>
    <dgm:pt modelId="{BE409F03-DD02-4125-AADE-B3041CBF2E86}" type="pres">
      <dgm:prSet presAssocID="{C6D44840-C349-4C6C-9C1B-DCD3A6D3EBD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9C2A23-6324-4DE6-A091-58B3623728FA}" type="pres">
      <dgm:prSet presAssocID="{C6D44840-C349-4C6C-9C1B-DCD3A6D3EBD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8A97BE-7002-4D69-A686-6ECBBCB4B2A6}" srcId="{6F074F81-D2DC-47A8-971F-5BED21E6284C}" destId="{526C5DDC-3876-41EA-BDE1-7B18F13955FA}" srcOrd="0" destOrd="0" parTransId="{E4770070-1F0F-425F-8DB1-3EC5E786840E}" sibTransId="{51A84EC1-3DF9-449E-83E1-2C7A16FB1373}"/>
    <dgm:cxn modelId="{E11F71E4-1215-4EE1-A429-12F491643E9E}" type="presOf" srcId="{50AABAFF-49BC-4069-86C8-968BD0423819}" destId="{B990C900-9223-465E-B641-DE8194781659}" srcOrd="0" destOrd="0" presId="urn:microsoft.com/office/officeart/2005/8/layout/vList5"/>
    <dgm:cxn modelId="{556197A7-9725-4F67-AF70-20DE569A9829}" type="presOf" srcId="{6F074F81-D2DC-47A8-971F-5BED21E6284C}" destId="{70F7BF27-FFDD-4D71-BFB3-741B096BBB09}" srcOrd="0" destOrd="0" presId="urn:microsoft.com/office/officeart/2005/8/layout/vList5"/>
    <dgm:cxn modelId="{D47D8FEE-9E4F-46CD-91B0-89EB36B292BC}" srcId="{C6D44840-C349-4C6C-9C1B-DCD3A6D3EBDB}" destId="{CEB084B3-1FE9-4A30-AED2-5D500D2533F6}" srcOrd="1" destOrd="0" parTransId="{B1DA9648-4D57-446A-939D-2DC5E2BAA661}" sibTransId="{88AF3401-CAFF-4B3F-A649-6E7950993560}"/>
    <dgm:cxn modelId="{423D74DC-8B75-4823-A5A1-C1F6A950F6D2}" type="presOf" srcId="{D517F92D-5122-46CD-81FC-8DB676B2AA6B}" destId="{2649B522-5ED8-49A6-8454-A5EC83BB192D}" srcOrd="0" destOrd="1" presId="urn:microsoft.com/office/officeart/2005/8/layout/vList5"/>
    <dgm:cxn modelId="{6F4CEFFC-F394-466F-AF73-07AB869F2BC0}" type="presOf" srcId="{992E9B79-556C-466C-8691-B5BF4567009B}" destId="{2649B522-5ED8-49A6-8454-A5EC83BB192D}" srcOrd="0" destOrd="0" presId="urn:microsoft.com/office/officeart/2005/8/layout/vList5"/>
    <dgm:cxn modelId="{39F7E6EC-4FEE-4A75-81FA-1614C9077DDE}" srcId="{526C5DDC-3876-41EA-BDE1-7B18F13955FA}" destId="{364D78C1-F5F8-4F92-B75F-EA986E4DA81D}" srcOrd="1" destOrd="0" parTransId="{5FCD1D35-F342-4910-94DF-9321AEBFF132}" sibTransId="{EBC74A44-B274-47FF-972D-2E779F324855}"/>
    <dgm:cxn modelId="{FFDC5FC6-FD35-4404-B229-9AAC90FBC400}" type="presOf" srcId="{19569FF5-7E91-421F-BBE0-205CA13C8649}" destId="{DA9C2A23-6324-4DE6-A091-58B3623728FA}" srcOrd="0" destOrd="0" presId="urn:microsoft.com/office/officeart/2005/8/layout/vList5"/>
    <dgm:cxn modelId="{3CB3E363-86AE-450D-AE4C-D93A2DEE5464}" srcId="{526C5DDC-3876-41EA-BDE1-7B18F13955FA}" destId="{657C01EC-4987-468A-A912-61C9AD8E1876}" srcOrd="2" destOrd="0" parTransId="{0B3444A8-E5F9-4FB8-BF70-7FB20470AA57}" sibTransId="{E14668E6-4F0F-46EE-9F74-4A93E9762C21}"/>
    <dgm:cxn modelId="{7D5279F1-F493-426A-A855-7A24BE66746C}" srcId="{50AABAFF-49BC-4069-86C8-968BD0423819}" destId="{3240F1E8-692C-440C-B59D-DDB7FA9B8A63}" srcOrd="2" destOrd="0" parTransId="{F96422A0-6112-47A7-AD18-E7B20D08F0D1}" sibTransId="{AD3DAB6E-D248-4B13-9A64-6B04BE17BBB3}"/>
    <dgm:cxn modelId="{88631264-0CAF-45C7-B2DA-3093F124A510}" type="presOf" srcId="{3F46A58E-3DE9-4E42-AF07-1F8E93C087FB}" destId="{04BAE6FF-F985-42E9-93EA-D39CEEDDEB83}" srcOrd="0" destOrd="0" presId="urn:microsoft.com/office/officeart/2005/8/layout/vList5"/>
    <dgm:cxn modelId="{D701FAA9-AA3E-4895-BA21-104F8C225B6A}" srcId="{6F074F81-D2DC-47A8-971F-5BED21E6284C}" destId="{50AABAFF-49BC-4069-86C8-968BD0423819}" srcOrd="1" destOrd="0" parTransId="{5DC06485-8762-4369-ADC2-F7AA2B93BF86}" sibTransId="{89120AA7-F3C3-4179-9494-BA8D849DA3AA}"/>
    <dgm:cxn modelId="{F1455DB3-C6E7-4201-8D64-E6C8F0A466B1}" type="presOf" srcId="{526C5DDC-3876-41EA-BDE1-7B18F13955FA}" destId="{23719BEF-3730-4204-A633-3EE0215AD122}" srcOrd="0" destOrd="0" presId="urn:microsoft.com/office/officeart/2005/8/layout/vList5"/>
    <dgm:cxn modelId="{040D2620-85A6-4C72-A46F-C30998861593}" type="presOf" srcId="{CEB084B3-1FE9-4A30-AED2-5D500D2533F6}" destId="{DA9C2A23-6324-4DE6-A091-58B3623728FA}" srcOrd="0" destOrd="1" presId="urn:microsoft.com/office/officeart/2005/8/layout/vList5"/>
    <dgm:cxn modelId="{C6F3E4E4-DE42-4B57-8F42-CAC19926ACCF}" type="presOf" srcId="{657C01EC-4987-468A-A912-61C9AD8E1876}" destId="{04BAE6FF-F985-42E9-93EA-D39CEEDDEB83}" srcOrd="0" destOrd="2" presId="urn:microsoft.com/office/officeart/2005/8/layout/vList5"/>
    <dgm:cxn modelId="{EB5563A8-9AA6-4D48-9696-DA99775B190B}" type="presOf" srcId="{B2CF0E88-0B0B-4262-AB3E-D473009C93B9}" destId="{DA9C2A23-6324-4DE6-A091-58B3623728FA}" srcOrd="0" destOrd="2" presId="urn:microsoft.com/office/officeart/2005/8/layout/vList5"/>
    <dgm:cxn modelId="{EEDC95E3-B1EB-4E65-90BF-17428C288C0B}" srcId="{C6D44840-C349-4C6C-9C1B-DCD3A6D3EBDB}" destId="{B2CF0E88-0B0B-4262-AB3E-D473009C93B9}" srcOrd="2" destOrd="0" parTransId="{355527A3-A4AA-4748-AADC-8602CF48A35F}" sibTransId="{369D2862-73EA-44E8-8128-F58D4F5F0577}"/>
    <dgm:cxn modelId="{7BD61394-74F7-4059-BDF8-D048F290FA9C}" type="presOf" srcId="{3240F1E8-692C-440C-B59D-DDB7FA9B8A63}" destId="{2649B522-5ED8-49A6-8454-A5EC83BB192D}" srcOrd="0" destOrd="2" presId="urn:microsoft.com/office/officeart/2005/8/layout/vList5"/>
    <dgm:cxn modelId="{E3276221-CB2A-42D8-AC67-00C8C5EEA319}" srcId="{526C5DDC-3876-41EA-BDE1-7B18F13955FA}" destId="{3F46A58E-3DE9-4E42-AF07-1F8E93C087FB}" srcOrd="0" destOrd="0" parTransId="{8884C485-EFED-42B8-951D-7EA80E2240A5}" sibTransId="{C4AF1CB8-7945-491D-8E2E-FD81ACACD841}"/>
    <dgm:cxn modelId="{285EFCAE-DB3F-4F1C-BB48-482C9A905478}" srcId="{50AABAFF-49BC-4069-86C8-968BD0423819}" destId="{992E9B79-556C-466C-8691-B5BF4567009B}" srcOrd="0" destOrd="0" parTransId="{AA70340C-1624-446B-8725-6FA82D0D3D7A}" sibTransId="{B9B236DE-DDC5-4F40-8F23-D154C935ED7A}"/>
    <dgm:cxn modelId="{BD7A06F7-39D3-475E-AE04-5AD18E56F892}" srcId="{50AABAFF-49BC-4069-86C8-968BD0423819}" destId="{D517F92D-5122-46CD-81FC-8DB676B2AA6B}" srcOrd="1" destOrd="0" parTransId="{31ACC689-8B17-49C2-8B8E-9C9F6B9ADE53}" sibTransId="{AF3C4AF2-061D-4C8B-A2BA-F4AEFDF1F855}"/>
    <dgm:cxn modelId="{F7891934-1246-4F14-A343-A635E4BEB5C6}" type="presOf" srcId="{364D78C1-F5F8-4F92-B75F-EA986E4DA81D}" destId="{04BAE6FF-F985-42E9-93EA-D39CEEDDEB83}" srcOrd="0" destOrd="1" presId="urn:microsoft.com/office/officeart/2005/8/layout/vList5"/>
    <dgm:cxn modelId="{604EF856-BDFF-4D6C-A6EF-DFE2F745D3B9}" srcId="{6F074F81-D2DC-47A8-971F-5BED21E6284C}" destId="{C6D44840-C349-4C6C-9C1B-DCD3A6D3EBDB}" srcOrd="2" destOrd="0" parTransId="{AD3C4720-9DE1-45E8-BD5A-67A1687F57D4}" sibTransId="{DA4EB604-0A67-4EA5-AFC1-76B64465D8FA}"/>
    <dgm:cxn modelId="{E7453B08-3B89-4B85-8635-C618DAA9C61A}" srcId="{C6D44840-C349-4C6C-9C1B-DCD3A6D3EBDB}" destId="{19569FF5-7E91-421F-BBE0-205CA13C8649}" srcOrd="0" destOrd="0" parTransId="{A441BA47-624E-402C-8E7E-919A6FDECE76}" sibTransId="{839D463A-F875-4B7E-85F5-615EA5CA17DB}"/>
    <dgm:cxn modelId="{F6164375-56B7-468F-A9E9-EA7DACF6872B}" type="presOf" srcId="{C6D44840-C349-4C6C-9C1B-DCD3A6D3EBDB}" destId="{BE409F03-DD02-4125-AADE-B3041CBF2E86}" srcOrd="0" destOrd="0" presId="urn:microsoft.com/office/officeart/2005/8/layout/vList5"/>
    <dgm:cxn modelId="{925DBD83-6141-4398-BF74-6DD4A92C4BAB}" type="presParOf" srcId="{70F7BF27-FFDD-4D71-BFB3-741B096BBB09}" destId="{FE16E577-8796-42D8-A257-31F0BF94623C}" srcOrd="0" destOrd="0" presId="urn:microsoft.com/office/officeart/2005/8/layout/vList5"/>
    <dgm:cxn modelId="{17B3931B-A9DF-476A-AB32-88D2BAD144C2}" type="presParOf" srcId="{FE16E577-8796-42D8-A257-31F0BF94623C}" destId="{23719BEF-3730-4204-A633-3EE0215AD122}" srcOrd="0" destOrd="0" presId="urn:microsoft.com/office/officeart/2005/8/layout/vList5"/>
    <dgm:cxn modelId="{35E60BD4-64D0-409C-A6BE-F911065C2D5F}" type="presParOf" srcId="{FE16E577-8796-42D8-A257-31F0BF94623C}" destId="{04BAE6FF-F985-42E9-93EA-D39CEEDDEB83}" srcOrd="1" destOrd="0" presId="urn:microsoft.com/office/officeart/2005/8/layout/vList5"/>
    <dgm:cxn modelId="{E6A78507-ECD1-4AC8-B8AE-A171CFD68F56}" type="presParOf" srcId="{70F7BF27-FFDD-4D71-BFB3-741B096BBB09}" destId="{436310DC-0A64-4BA1-AF0B-91365B095FC5}" srcOrd="1" destOrd="0" presId="urn:microsoft.com/office/officeart/2005/8/layout/vList5"/>
    <dgm:cxn modelId="{3A3C853E-2BA8-49FE-90C7-99D5B20743EB}" type="presParOf" srcId="{70F7BF27-FFDD-4D71-BFB3-741B096BBB09}" destId="{CA73CE53-F3CD-42ED-B8B2-416E598FA485}" srcOrd="2" destOrd="0" presId="urn:microsoft.com/office/officeart/2005/8/layout/vList5"/>
    <dgm:cxn modelId="{3A2BA013-6D1B-4548-82D8-049402D8D52C}" type="presParOf" srcId="{CA73CE53-F3CD-42ED-B8B2-416E598FA485}" destId="{B990C900-9223-465E-B641-DE8194781659}" srcOrd="0" destOrd="0" presId="urn:microsoft.com/office/officeart/2005/8/layout/vList5"/>
    <dgm:cxn modelId="{27B1A734-E819-4747-B9E2-726F86D6698D}" type="presParOf" srcId="{CA73CE53-F3CD-42ED-B8B2-416E598FA485}" destId="{2649B522-5ED8-49A6-8454-A5EC83BB192D}" srcOrd="1" destOrd="0" presId="urn:microsoft.com/office/officeart/2005/8/layout/vList5"/>
    <dgm:cxn modelId="{C4991E73-1047-404D-A92D-325F9CB67A28}" type="presParOf" srcId="{70F7BF27-FFDD-4D71-BFB3-741B096BBB09}" destId="{45E545FA-C02E-4292-BAF5-2DEF0D376783}" srcOrd="3" destOrd="0" presId="urn:microsoft.com/office/officeart/2005/8/layout/vList5"/>
    <dgm:cxn modelId="{31C5CD99-FA1D-460B-ADAC-E6C5E95793FF}" type="presParOf" srcId="{70F7BF27-FFDD-4D71-BFB3-741B096BBB09}" destId="{B9675EC8-26C3-4AAE-A159-386957E14C3E}" srcOrd="4" destOrd="0" presId="urn:microsoft.com/office/officeart/2005/8/layout/vList5"/>
    <dgm:cxn modelId="{AB3E1395-64A3-48E2-B081-6BFCE4224448}" type="presParOf" srcId="{B9675EC8-26C3-4AAE-A159-386957E14C3E}" destId="{BE409F03-DD02-4125-AADE-B3041CBF2E86}" srcOrd="0" destOrd="0" presId="urn:microsoft.com/office/officeart/2005/8/layout/vList5"/>
    <dgm:cxn modelId="{2999969F-1058-4804-AE53-BE44AF37B853}" type="presParOf" srcId="{B9675EC8-26C3-4AAE-A159-386957E14C3E}" destId="{DA9C2A23-6324-4DE6-A091-58B3623728F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553CCA-E3C1-4B92-92F3-6703EE3A4D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7AA2A5-E3FD-4018-8DDA-0EBD0AD74294}">
      <dgm:prSet/>
      <dgm:spPr/>
      <dgm:t>
        <a:bodyPr/>
        <a:lstStyle/>
        <a:p>
          <a:pPr rtl="0"/>
          <a:r>
            <a:rPr lang="fr-FR" dirty="0" smtClean="0"/>
            <a:t>xAPI / TinCan / AICC CMI-5</a:t>
          </a:r>
          <a:endParaRPr lang="en-US" dirty="0"/>
        </a:p>
      </dgm:t>
    </dgm:pt>
    <dgm:pt modelId="{717DBEF4-9270-4B16-8E4B-C137659B73C3}" type="parTrans" cxnId="{BE2264D4-5EB8-463A-90DB-D41AF049FDCC}">
      <dgm:prSet/>
      <dgm:spPr/>
      <dgm:t>
        <a:bodyPr/>
        <a:lstStyle/>
        <a:p>
          <a:endParaRPr lang="en-US"/>
        </a:p>
      </dgm:t>
    </dgm:pt>
    <dgm:pt modelId="{79FEC536-A3AE-44F8-A888-62B4EF6904FC}" type="sibTrans" cxnId="{BE2264D4-5EB8-463A-90DB-D41AF049FDCC}">
      <dgm:prSet/>
      <dgm:spPr/>
      <dgm:t>
        <a:bodyPr/>
        <a:lstStyle/>
        <a:p>
          <a:endParaRPr lang="en-US"/>
        </a:p>
      </dgm:t>
    </dgm:pt>
    <dgm:pt modelId="{C9263CB2-2A66-4A41-BBF2-22C9206EB4DE}">
      <dgm:prSet/>
      <dgm:spPr/>
      <dgm:t>
        <a:bodyPr/>
        <a:lstStyle/>
        <a:p>
          <a:pPr rtl="0"/>
          <a:r>
            <a:rPr lang="fr-FR" dirty="0" smtClean="0"/>
            <a:t>AICC</a:t>
          </a:r>
          <a:endParaRPr lang="en-US" dirty="0"/>
        </a:p>
      </dgm:t>
    </dgm:pt>
    <dgm:pt modelId="{23B1B0B1-1653-49B3-B507-AF5B0AD97D70}" type="parTrans" cxnId="{2EAA4C63-B4DE-405A-8C47-F5B1487BE8EA}">
      <dgm:prSet/>
      <dgm:spPr/>
      <dgm:t>
        <a:bodyPr/>
        <a:lstStyle/>
        <a:p>
          <a:endParaRPr lang="en-US"/>
        </a:p>
      </dgm:t>
    </dgm:pt>
    <dgm:pt modelId="{3B11DECF-095A-44FB-AB47-93BB3E68F481}" type="sibTrans" cxnId="{2EAA4C63-B4DE-405A-8C47-F5B1487BE8EA}">
      <dgm:prSet/>
      <dgm:spPr/>
      <dgm:t>
        <a:bodyPr/>
        <a:lstStyle/>
        <a:p>
          <a:endParaRPr lang="en-US"/>
        </a:p>
      </dgm:t>
    </dgm:pt>
    <dgm:pt modelId="{15C2EDDD-C084-4AAB-9FF4-EC7DFB8ACD57}">
      <dgm:prSet/>
      <dgm:spPr/>
      <dgm:t>
        <a:bodyPr/>
        <a:lstStyle/>
        <a:p>
          <a:pPr rtl="0"/>
          <a:r>
            <a:rPr lang="fr-FR" dirty="0" smtClean="0"/>
            <a:t>SCORM 1.2 &amp; 2004</a:t>
          </a:r>
          <a:endParaRPr lang="en-US" dirty="0"/>
        </a:p>
      </dgm:t>
    </dgm:pt>
    <dgm:pt modelId="{702EC6AC-6FB2-4255-BC1C-DFF5E88FF018}" type="parTrans" cxnId="{FEA7FD1D-FEC7-426F-BA34-261C920B7AAC}">
      <dgm:prSet/>
      <dgm:spPr/>
      <dgm:t>
        <a:bodyPr/>
        <a:lstStyle/>
        <a:p>
          <a:endParaRPr lang="en-US"/>
        </a:p>
      </dgm:t>
    </dgm:pt>
    <dgm:pt modelId="{86F3D520-64DE-418A-8B4C-DF5C2513BDBD}" type="sibTrans" cxnId="{FEA7FD1D-FEC7-426F-BA34-261C920B7AAC}">
      <dgm:prSet/>
      <dgm:spPr/>
      <dgm:t>
        <a:bodyPr/>
        <a:lstStyle/>
        <a:p>
          <a:endParaRPr lang="en-US"/>
        </a:p>
      </dgm:t>
    </dgm:pt>
    <dgm:pt modelId="{1E8294EB-BC49-4CD8-BE34-5D77B48D6DE9}" type="pres">
      <dgm:prSet presAssocID="{46553CCA-E3C1-4B92-92F3-6703EE3A4D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A69EC6-DACF-46CD-BF03-68FAC496B404}" type="pres">
      <dgm:prSet presAssocID="{C9263CB2-2A66-4A41-BBF2-22C9206EB4D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495719-C562-46F7-BDC6-0D50867F64DB}" type="pres">
      <dgm:prSet presAssocID="{3B11DECF-095A-44FB-AB47-93BB3E68F481}" presName="spacer" presStyleCnt="0"/>
      <dgm:spPr/>
    </dgm:pt>
    <dgm:pt modelId="{33FDA85C-4C88-453D-9B25-4FF690C3281F}" type="pres">
      <dgm:prSet presAssocID="{15C2EDDD-C084-4AAB-9FF4-EC7DFB8ACD5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AE3BD8-DC9F-42F6-BF66-AF42B9A7C051}" type="pres">
      <dgm:prSet presAssocID="{86F3D520-64DE-418A-8B4C-DF5C2513BDBD}" presName="spacer" presStyleCnt="0"/>
      <dgm:spPr/>
    </dgm:pt>
    <dgm:pt modelId="{FEFFBED8-24AD-4D3F-98DE-E61783B43579}" type="pres">
      <dgm:prSet presAssocID="{8A7AA2A5-E3FD-4018-8DDA-0EBD0AD7429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9ADC6A-DDEE-4A35-A737-AC3AD760D0CA}" type="presOf" srcId="{C9263CB2-2A66-4A41-BBF2-22C9206EB4DE}" destId="{08A69EC6-DACF-46CD-BF03-68FAC496B404}" srcOrd="0" destOrd="0" presId="urn:microsoft.com/office/officeart/2005/8/layout/vList2"/>
    <dgm:cxn modelId="{5CC25D2E-AE51-4603-AADD-DD4B64983A83}" type="presOf" srcId="{46553CCA-E3C1-4B92-92F3-6703EE3A4D80}" destId="{1E8294EB-BC49-4CD8-BE34-5D77B48D6DE9}" srcOrd="0" destOrd="0" presId="urn:microsoft.com/office/officeart/2005/8/layout/vList2"/>
    <dgm:cxn modelId="{F00C7279-3D3B-435C-A9F4-95F7B95B13E5}" type="presOf" srcId="{8A7AA2A5-E3FD-4018-8DDA-0EBD0AD74294}" destId="{FEFFBED8-24AD-4D3F-98DE-E61783B43579}" srcOrd="0" destOrd="0" presId="urn:microsoft.com/office/officeart/2005/8/layout/vList2"/>
    <dgm:cxn modelId="{BE2264D4-5EB8-463A-90DB-D41AF049FDCC}" srcId="{46553CCA-E3C1-4B92-92F3-6703EE3A4D80}" destId="{8A7AA2A5-E3FD-4018-8DDA-0EBD0AD74294}" srcOrd="2" destOrd="0" parTransId="{717DBEF4-9270-4B16-8E4B-C137659B73C3}" sibTransId="{79FEC536-A3AE-44F8-A888-62B4EF6904FC}"/>
    <dgm:cxn modelId="{FEA7FD1D-FEC7-426F-BA34-261C920B7AAC}" srcId="{46553CCA-E3C1-4B92-92F3-6703EE3A4D80}" destId="{15C2EDDD-C084-4AAB-9FF4-EC7DFB8ACD57}" srcOrd="1" destOrd="0" parTransId="{702EC6AC-6FB2-4255-BC1C-DFF5E88FF018}" sibTransId="{86F3D520-64DE-418A-8B4C-DF5C2513BDBD}"/>
    <dgm:cxn modelId="{2EAA4C63-B4DE-405A-8C47-F5B1487BE8EA}" srcId="{46553CCA-E3C1-4B92-92F3-6703EE3A4D80}" destId="{C9263CB2-2A66-4A41-BBF2-22C9206EB4DE}" srcOrd="0" destOrd="0" parTransId="{23B1B0B1-1653-49B3-B507-AF5B0AD97D70}" sibTransId="{3B11DECF-095A-44FB-AB47-93BB3E68F481}"/>
    <dgm:cxn modelId="{1DB4AE65-319B-4CAB-8AE6-FEA896215935}" type="presOf" srcId="{15C2EDDD-C084-4AAB-9FF4-EC7DFB8ACD57}" destId="{33FDA85C-4C88-453D-9B25-4FF690C3281F}" srcOrd="0" destOrd="0" presId="urn:microsoft.com/office/officeart/2005/8/layout/vList2"/>
    <dgm:cxn modelId="{3870D9D2-B652-4B1B-A900-172F06D1B50E}" type="presParOf" srcId="{1E8294EB-BC49-4CD8-BE34-5D77B48D6DE9}" destId="{08A69EC6-DACF-46CD-BF03-68FAC496B404}" srcOrd="0" destOrd="0" presId="urn:microsoft.com/office/officeart/2005/8/layout/vList2"/>
    <dgm:cxn modelId="{F51E0263-FDC2-4EF4-9828-6AB25251ED2E}" type="presParOf" srcId="{1E8294EB-BC49-4CD8-BE34-5D77B48D6DE9}" destId="{E1495719-C562-46F7-BDC6-0D50867F64DB}" srcOrd="1" destOrd="0" presId="urn:microsoft.com/office/officeart/2005/8/layout/vList2"/>
    <dgm:cxn modelId="{3FFD6FA6-AD7A-4958-9AFA-6F51BC824B43}" type="presParOf" srcId="{1E8294EB-BC49-4CD8-BE34-5D77B48D6DE9}" destId="{33FDA85C-4C88-453D-9B25-4FF690C3281F}" srcOrd="2" destOrd="0" presId="urn:microsoft.com/office/officeart/2005/8/layout/vList2"/>
    <dgm:cxn modelId="{AA9283E9-FB2B-4584-8255-C0F0E47DD1ED}" type="presParOf" srcId="{1E8294EB-BC49-4CD8-BE34-5D77B48D6DE9}" destId="{70AE3BD8-DC9F-42F6-BF66-AF42B9A7C051}" srcOrd="3" destOrd="0" presId="urn:microsoft.com/office/officeart/2005/8/layout/vList2"/>
    <dgm:cxn modelId="{FA7D3018-A4C7-488A-A270-4C02253D80B2}" type="presParOf" srcId="{1E8294EB-BC49-4CD8-BE34-5D77B48D6DE9}" destId="{FEFFBED8-24AD-4D3F-98DE-E61783B435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74F81-D2DC-47A8-971F-5BED21E6284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6C5DDC-3876-41EA-BDE1-7B18F13955FA}">
      <dgm:prSet/>
      <dgm:spPr/>
      <dgm:t>
        <a:bodyPr/>
        <a:lstStyle/>
        <a:p>
          <a:pPr rtl="0"/>
          <a:r>
            <a:rPr lang="fr-FR" dirty="0" smtClean="0"/>
            <a:t>Cloud-Based</a:t>
          </a:r>
          <a:endParaRPr lang="en-US" dirty="0"/>
        </a:p>
      </dgm:t>
    </dgm:pt>
    <dgm:pt modelId="{E4770070-1F0F-425F-8DB1-3EC5E786840E}" type="parTrans" cxnId="{8D8A97BE-7002-4D69-A686-6ECBBCB4B2A6}">
      <dgm:prSet/>
      <dgm:spPr/>
      <dgm:t>
        <a:bodyPr/>
        <a:lstStyle/>
        <a:p>
          <a:endParaRPr lang="en-US"/>
        </a:p>
      </dgm:t>
    </dgm:pt>
    <dgm:pt modelId="{51A84EC1-3DF9-449E-83E1-2C7A16FB1373}" type="sibTrans" cxnId="{8D8A97BE-7002-4D69-A686-6ECBBCB4B2A6}">
      <dgm:prSet/>
      <dgm:spPr/>
      <dgm:t>
        <a:bodyPr/>
        <a:lstStyle/>
        <a:p>
          <a:endParaRPr lang="en-US"/>
        </a:p>
      </dgm:t>
    </dgm:pt>
    <dgm:pt modelId="{50AABAFF-49BC-4069-86C8-968BD0423819}">
      <dgm:prSet/>
      <dgm:spPr/>
      <dgm:t>
        <a:bodyPr/>
        <a:lstStyle/>
        <a:p>
          <a:pPr rtl="0"/>
          <a:r>
            <a:rPr lang="en-US" dirty="0" smtClean="0"/>
            <a:t>Open Source</a:t>
          </a:r>
          <a:endParaRPr lang="en-US" dirty="0"/>
        </a:p>
      </dgm:t>
    </dgm:pt>
    <dgm:pt modelId="{5DC06485-8762-4369-ADC2-F7AA2B93BF86}" type="parTrans" cxnId="{D701FAA9-AA3E-4895-BA21-104F8C225B6A}">
      <dgm:prSet/>
      <dgm:spPr/>
      <dgm:t>
        <a:bodyPr/>
        <a:lstStyle/>
        <a:p>
          <a:endParaRPr lang="en-US"/>
        </a:p>
      </dgm:t>
    </dgm:pt>
    <dgm:pt modelId="{89120AA7-F3C3-4179-9494-BA8D849DA3AA}" type="sibTrans" cxnId="{D701FAA9-AA3E-4895-BA21-104F8C225B6A}">
      <dgm:prSet/>
      <dgm:spPr/>
      <dgm:t>
        <a:bodyPr/>
        <a:lstStyle/>
        <a:p>
          <a:endParaRPr lang="en-US"/>
        </a:p>
      </dgm:t>
    </dgm:pt>
    <dgm:pt modelId="{992E9B79-556C-466C-8691-B5BF4567009B}">
      <dgm:prSet/>
      <dgm:spPr/>
      <dgm:t>
        <a:bodyPr/>
        <a:lstStyle/>
        <a:p>
          <a:pPr rtl="0"/>
          <a:r>
            <a:rPr lang="en-US" dirty="0" smtClean="0"/>
            <a:t>Pros: You can modify the code, no cost to </a:t>
          </a:r>
          <a:r>
            <a:rPr lang="en-US" dirty="0" smtClean="0"/>
            <a:t>download &amp; install</a:t>
          </a:r>
          <a:r>
            <a:rPr lang="en-US" dirty="0" smtClean="0"/>
            <a:t>, unlimited site installs, backed by the community</a:t>
          </a:r>
          <a:endParaRPr lang="en-US" dirty="0"/>
        </a:p>
      </dgm:t>
    </dgm:pt>
    <dgm:pt modelId="{AA70340C-1624-446B-8725-6FA82D0D3D7A}" type="parTrans" cxnId="{285EFCAE-DB3F-4F1C-BB48-482C9A905478}">
      <dgm:prSet/>
      <dgm:spPr/>
      <dgm:t>
        <a:bodyPr/>
        <a:lstStyle/>
        <a:p>
          <a:endParaRPr lang="en-US"/>
        </a:p>
      </dgm:t>
    </dgm:pt>
    <dgm:pt modelId="{B9B236DE-DDC5-4F40-8F23-D154C935ED7A}" type="sibTrans" cxnId="{285EFCAE-DB3F-4F1C-BB48-482C9A905478}">
      <dgm:prSet/>
      <dgm:spPr/>
      <dgm:t>
        <a:bodyPr/>
        <a:lstStyle/>
        <a:p>
          <a:endParaRPr lang="en-US"/>
        </a:p>
      </dgm:t>
    </dgm:pt>
    <dgm:pt modelId="{C6D44840-C349-4C6C-9C1B-DCD3A6D3EBDB}">
      <dgm:prSet/>
      <dgm:spPr/>
      <dgm:t>
        <a:bodyPr/>
        <a:lstStyle/>
        <a:p>
          <a:pPr rtl="0"/>
          <a:r>
            <a:rPr lang="fr-FR" dirty="0" smtClean="0"/>
            <a:t>Commercial</a:t>
          </a:r>
          <a:endParaRPr lang="en-US" dirty="0"/>
        </a:p>
      </dgm:t>
    </dgm:pt>
    <dgm:pt modelId="{AD3C4720-9DE1-45E8-BD5A-67A1687F57D4}" type="parTrans" cxnId="{604EF856-BDFF-4D6C-A6EF-DFE2F745D3B9}">
      <dgm:prSet/>
      <dgm:spPr/>
      <dgm:t>
        <a:bodyPr/>
        <a:lstStyle/>
        <a:p>
          <a:endParaRPr lang="en-US"/>
        </a:p>
      </dgm:t>
    </dgm:pt>
    <dgm:pt modelId="{DA4EB604-0A67-4EA5-AFC1-76B64465D8FA}" type="sibTrans" cxnId="{604EF856-BDFF-4D6C-A6EF-DFE2F745D3B9}">
      <dgm:prSet/>
      <dgm:spPr/>
      <dgm:t>
        <a:bodyPr/>
        <a:lstStyle/>
        <a:p>
          <a:endParaRPr lang="en-US"/>
        </a:p>
      </dgm:t>
    </dgm:pt>
    <dgm:pt modelId="{19569FF5-7E91-421F-BBE0-205CA13C8649}">
      <dgm:prSet/>
      <dgm:spPr/>
      <dgm:t>
        <a:bodyPr/>
        <a:lstStyle/>
        <a:p>
          <a:pPr rtl="0"/>
          <a:r>
            <a:rPr lang="en-US" dirty="0" smtClean="0"/>
            <a:t>Pros: Data is on your server, software maintenance not your problem, dedicated support staff, usually more “enterprise” than other options </a:t>
          </a:r>
          <a:endParaRPr lang="en-US" dirty="0"/>
        </a:p>
      </dgm:t>
    </dgm:pt>
    <dgm:pt modelId="{A441BA47-624E-402C-8E7E-919A6FDECE76}" type="parTrans" cxnId="{E7453B08-3B89-4B85-8635-C618DAA9C61A}">
      <dgm:prSet/>
      <dgm:spPr/>
      <dgm:t>
        <a:bodyPr/>
        <a:lstStyle/>
        <a:p>
          <a:endParaRPr lang="en-US"/>
        </a:p>
      </dgm:t>
    </dgm:pt>
    <dgm:pt modelId="{839D463A-F875-4B7E-85F5-615EA5CA17DB}" type="sibTrans" cxnId="{E7453B08-3B89-4B85-8635-C618DAA9C61A}">
      <dgm:prSet/>
      <dgm:spPr/>
      <dgm:t>
        <a:bodyPr/>
        <a:lstStyle/>
        <a:p>
          <a:endParaRPr lang="en-US"/>
        </a:p>
      </dgm:t>
    </dgm:pt>
    <dgm:pt modelId="{E1B8F946-F8FB-4A13-9C1C-BA2100313188}">
      <dgm:prSet/>
      <dgm:spPr/>
      <dgm:t>
        <a:bodyPr/>
        <a:lstStyle/>
        <a:p>
          <a:pPr rtl="0"/>
          <a:r>
            <a:rPr lang="en-US" dirty="0" smtClean="0"/>
            <a:t>Pros: Nothing to install, quick sign up, </a:t>
          </a:r>
          <a:r>
            <a:rPr lang="en-US" dirty="0" smtClean="0"/>
            <a:t>server &amp; software </a:t>
          </a:r>
          <a:r>
            <a:rPr lang="en-US" dirty="0" smtClean="0"/>
            <a:t>maintenance not your </a:t>
          </a:r>
          <a:r>
            <a:rPr lang="en-US" dirty="0" smtClean="0"/>
            <a:t>problem</a:t>
          </a:r>
          <a:endParaRPr lang="en-US" dirty="0"/>
        </a:p>
      </dgm:t>
    </dgm:pt>
    <dgm:pt modelId="{23AE2633-9447-4E5A-960A-FA8F908F5729}" type="parTrans" cxnId="{1281D987-89D5-45F7-8BD6-C25BE5FDE9BF}">
      <dgm:prSet/>
      <dgm:spPr/>
      <dgm:t>
        <a:bodyPr/>
        <a:lstStyle/>
        <a:p>
          <a:endParaRPr lang="en-US"/>
        </a:p>
      </dgm:t>
    </dgm:pt>
    <dgm:pt modelId="{1D3EFA31-A1E0-4895-B0BC-4F62A67CB15D}" type="sibTrans" cxnId="{1281D987-89D5-45F7-8BD6-C25BE5FDE9BF}">
      <dgm:prSet/>
      <dgm:spPr/>
      <dgm:t>
        <a:bodyPr/>
        <a:lstStyle/>
        <a:p>
          <a:endParaRPr lang="en-US"/>
        </a:p>
      </dgm:t>
    </dgm:pt>
    <dgm:pt modelId="{70F7BF27-FFDD-4D71-BFB3-741B096BBB09}" type="pres">
      <dgm:prSet presAssocID="{6F074F81-D2DC-47A8-971F-5BED21E628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16E577-8796-42D8-A257-31F0BF94623C}" type="pres">
      <dgm:prSet presAssocID="{526C5DDC-3876-41EA-BDE1-7B18F13955FA}" presName="linNode" presStyleCnt="0"/>
      <dgm:spPr/>
    </dgm:pt>
    <dgm:pt modelId="{23719BEF-3730-4204-A633-3EE0215AD122}" type="pres">
      <dgm:prSet presAssocID="{526C5DDC-3876-41EA-BDE1-7B18F13955F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BAE6FF-F985-42E9-93EA-D39CEEDDEB83}" type="pres">
      <dgm:prSet presAssocID="{526C5DDC-3876-41EA-BDE1-7B18F13955F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6310DC-0A64-4BA1-AF0B-91365B095FC5}" type="pres">
      <dgm:prSet presAssocID="{51A84EC1-3DF9-449E-83E1-2C7A16FB1373}" presName="sp" presStyleCnt="0"/>
      <dgm:spPr/>
    </dgm:pt>
    <dgm:pt modelId="{CA73CE53-F3CD-42ED-B8B2-416E598FA485}" type="pres">
      <dgm:prSet presAssocID="{50AABAFF-49BC-4069-86C8-968BD0423819}" presName="linNode" presStyleCnt="0"/>
      <dgm:spPr/>
    </dgm:pt>
    <dgm:pt modelId="{B990C900-9223-465E-B641-DE8194781659}" type="pres">
      <dgm:prSet presAssocID="{50AABAFF-49BC-4069-86C8-968BD042381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49B522-5ED8-49A6-8454-A5EC83BB192D}" type="pres">
      <dgm:prSet presAssocID="{50AABAFF-49BC-4069-86C8-968BD042381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545FA-C02E-4292-BAF5-2DEF0D376783}" type="pres">
      <dgm:prSet presAssocID="{89120AA7-F3C3-4179-9494-BA8D849DA3AA}" presName="sp" presStyleCnt="0"/>
      <dgm:spPr/>
    </dgm:pt>
    <dgm:pt modelId="{B9675EC8-26C3-4AAE-A159-386957E14C3E}" type="pres">
      <dgm:prSet presAssocID="{C6D44840-C349-4C6C-9C1B-DCD3A6D3EBDB}" presName="linNode" presStyleCnt="0"/>
      <dgm:spPr/>
    </dgm:pt>
    <dgm:pt modelId="{BE409F03-DD02-4125-AADE-B3041CBF2E86}" type="pres">
      <dgm:prSet presAssocID="{C6D44840-C349-4C6C-9C1B-DCD3A6D3EBD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9C2A23-6324-4DE6-A091-58B3623728FA}" type="pres">
      <dgm:prSet presAssocID="{C6D44840-C349-4C6C-9C1B-DCD3A6D3EBD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8A97BE-7002-4D69-A686-6ECBBCB4B2A6}" srcId="{6F074F81-D2DC-47A8-971F-5BED21E6284C}" destId="{526C5DDC-3876-41EA-BDE1-7B18F13955FA}" srcOrd="0" destOrd="0" parTransId="{E4770070-1F0F-425F-8DB1-3EC5E786840E}" sibTransId="{51A84EC1-3DF9-449E-83E1-2C7A16FB1373}"/>
    <dgm:cxn modelId="{3088DAEB-C3F9-4C7E-93BB-538395004135}" type="presOf" srcId="{6F074F81-D2DC-47A8-971F-5BED21E6284C}" destId="{70F7BF27-FFDD-4D71-BFB3-741B096BBB09}" srcOrd="0" destOrd="0" presId="urn:microsoft.com/office/officeart/2005/8/layout/vList5"/>
    <dgm:cxn modelId="{D701FAA9-AA3E-4895-BA21-104F8C225B6A}" srcId="{6F074F81-D2DC-47A8-971F-5BED21E6284C}" destId="{50AABAFF-49BC-4069-86C8-968BD0423819}" srcOrd="1" destOrd="0" parTransId="{5DC06485-8762-4369-ADC2-F7AA2B93BF86}" sibTransId="{89120AA7-F3C3-4179-9494-BA8D849DA3AA}"/>
    <dgm:cxn modelId="{DF8536B2-CD22-41EF-AA4A-16543F9AC482}" type="presOf" srcId="{50AABAFF-49BC-4069-86C8-968BD0423819}" destId="{B990C900-9223-465E-B641-DE8194781659}" srcOrd="0" destOrd="0" presId="urn:microsoft.com/office/officeart/2005/8/layout/vList5"/>
    <dgm:cxn modelId="{285EFCAE-DB3F-4F1C-BB48-482C9A905478}" srcId="{50AABAFF-49BC-4069-86C8-968BD0423819}" destId="{992E9B79-556C-466C-8691-B5BF4567009B}" srcOrd="0" destOrd="0" parTransId="{AA70340C-1624-446B-8725-6FA82D0D3D7A}" sibTransId="{B9B236DE-DDC5-4F40-8F23-D154C935ED7A}"/>
    <dgm:cxn modelId="{1281D987-89D5-45F7-8BD6-C25BE5FDE9BF}" srcId="{526C5DDC-3876-41EA-BDE1-7B18F13955FA}" destId="{E1B8F946-F8FB-4A13-9C1C-BA2100313188}" srcOrd="0" destOrd="0" parTransId="{23AE2633-9447-4E5A-960A-FA8F908F5729}" sibTransId="{1D3EFA31-A1E0-4895-B0BC-4F62A67CB15D}"/>
    <dgm:cxn modelId="{C7887FD6-E6D5-4BFC-B3DE-04451254D378}" type="presOf" srcId="{526C5DDC-3876-41EA-BDE1-7B18F13955FA}" destId="{23719BEF-3730-4204-A633-3EE0215AD122}" srcOrd="0" destOrd="0" presId="urn:microsoft.com/office/officeart/2005/8/layout/vList5"/>
    <dgm:cxn modelId="{FC5872A4-7DCB-49FB-95F2-6169AD833903}" type="presOf" srcId="{992E9B79-556C-466C-8691-B5BF4567009B}" destId="{2649B522-5ED8-49A6-8454-A5EC83BB192D}" srcOrd="0" destOrd="0" presId="urn:microsoft.com/office/officeart/2005/8/layout/vList5"/>
    <dgm:cxn modelId="{0CC53CC3-25DF-4787-A956-A1E585650508}" type="presOf" srcId="{C6D44840-C349-4C6C-9C1B-DCD3A6D3EBDB}" destId="{BE409F03-DD02-4125-AADE-B3041CBF2E86}" srcOrd="0" destOrd="0" presId="urn:microsoft.com/office/officeart/2005/8/layout/vList5"/>
    <dgm:cxn modelId="{604EF856-BDFF-4D6C-A6EF-DFE2F745D3B9}" srcId="{6F074F81-D2DC-47A8-971F-5BED21E6284C}" destId="{C6D44840-C349-4C6C-9C1B-DCD3A6D3EBDB}" srcOrd="2" destOrd="0" parTransId="{AD3C4720-9DE1-45E8-BD5A-67A1687F57D4}" sibTransId="{DA4EB604-0A67-4EA5-AFC1-76B64465D8FA}"/>
    <dgm:cxn modelId="{62833189-5AB3-4398-A33F-E2686A08748E}" type="presOf" srcId="{19569FF5-7E91-421F-BBE0-205CA13C8649}" destId="{DA9C2A23-6324-4DE6-A091-58B3623728FA}" srcOrd="0" destOrd="0" presId="urn:microsoft.com/office/officeart/2005/8/layout/vList5"/>
    <dgm:cxn modelId="{E7453B08-3B89-4B85-8635-C618DAA9C61A}" srcId="{C6D44840-C349-4C6C-9C1B-DCD3A6D3EBDB}" destId="{19569FF5-7E91-421F-BBE0-205CA13C8649}" srcOrd="0" destOrd="0" parTransId="{A441BA47-624E-402C-8E7E-919A6FDECE76}" sibTransId="{839D463A-F875-4B7E-85F5-615EA5CA17DB}"/>
    <dgm:cxn modelId="{E2C250C9-852E-4E19-A836-02814E50B0B1}" type="presOf" srcId="{E1B8F946-F8FB-4A13-9C1C-BA2100313188}" destId="{04BAE6FF-F985-42E9-93EA-D39CEEDDEB83}" srcOrd="0" destOrd="0" presId="urn:microsoft.com/office/officeart/2005/8/layout/vList5"/>
    <dgm:cxn modelId="{1E257389-D285-4B49-A2E8-3A201A415D44}" type="presParOf" srcId="{70F7BF27-FFDD-4D71-BFB3-741B096BBB09}" destId="{FE16E577-8796-42D8-A257-31F0BF94623C}" srcOrd="0" destOrd="0" presId="urn:microsoft.com/office/officeart/2005/8/layout/vList5"/>
    <dgm:cxn modelId="{A991D68B-008A-49A3-A2E1-05BA7641B72C}" type="presParOf" srcId="{FE16E577-8796-42D8-A257-31F0BF94623C}" destId="{23719BEF-3730-4204-A633-3EE0215AD122}" srcOrd="0" destOrd="0" presId="urn:microsoft.com/office/officeart/2005/8/layout/vList5"/>
    <dgm:cxn modelId="{7C85B7D4-38B7-49CE-B71E-D96265410058}" type="presParOf" srcId="{FE16E577-8796-42D8-A257-31F0BF94623C}" destId="{04BAE6FF-F985-42E9-93EA-D39CEEDDEB83}" srcOrd="1" destOrd="0" presId="urn:microsoft.com/office/officeart/2005/8/layout/vList5"/>
    <dgm:cxn modelId="{D590837C-24D2-4893-B238-0A879D3118F9}" type="presParOf" srcId="{70F7BF27-FFDD-4D71-BFB3-741B096BBB09}" destId="{436310DC-0A64-4BA1-AF0B-91365B095FC5}" srcOrd="1" destOrd="0" presId="urn:microsoft.com/office/officeart/2005/8/layout/vList5"/>
    <dgm:cxn modelId="{A442BE07-DA01-4484-BC7F-469E86416540}" type="presParOf" srcId="{70F7BF27-FFDD-4D71-BFB3-741B096BBB09}" destId="{CA73CE53-F3CD-42ED-B8B2-416E598FA485}" srcOrd="2" destOrd="0" presId="urn:microsoft.com/office/officeart/2005/8/layout/vList5"/>
    <dgm:cxn modelId="{3A1D5D6E-DBD5-4738-A0F2-0DB6307F8037}" type="presParOf" srcId="{CA73CE53-F3CD-42ED-B8B2-416E598FA485}" destId="{B990C900-9223-465E-B641-DE8194781659}" srcOrd="0" destOrd="0" presId="urn:microsoft.com/office/officeart/2005/8/layout/vList5"/>
    <dgm:cxn modelId="{9CF9E92D-38B7-4BA2-BAAB-D340F505AC37}" type="presParOf" srcId="{CA73CE53-F3CD-42ED-B8B2-416E598FA485}" destId="{2649B522-5ED8-49A6-8454-A5EC83BB192D}" srcOrd="1" destOrd="0" presId="urn:microsoft.com/office/officeart/2005/8/layout/vList5"/>
    <dgm:cxn modelId="{D1CB4EB8-8597-4500-A49F-A2C6A7268761}" type="presParOf" srcId="{70F7BF27-FFDD-4D71-BFB3-741B096BBB09}" destId="{45E545FA-C02E-4292-BAF5-2DEF0D376783}" srcOrd="3" destOrd="0" presId="urn:microsoft.com/office/officeart/2005/8/layout/vList5"/>
    <dgm:cxn modelId="{DFDF8FC4-31E1-4211-B6AD-347D49B21916}" type="presParOf" srcId="{70F7BF27-FFDD-4D71-BFB3-741B096BBB09}" destId="{B9675EC8-26C3-4AAE-A159-386957E14C3E}" srcOrd="4" destOrd="0" presId="urn:microsoft.com/office/officeart/2005/8/layout/vList5"/>
    <dgm:cxn modelId="{72B80452-52F2-4ECA-8877-C4303FB9DF6B}" type="presParOf" srcId="{B9675EC8-26C3-4AAE-A159-386957E14C3E}" destId="{BE409F03-DD02-4125-AADE-B3041CBF2E86}" srcOrd="0" destOrd="0" presId="urn:microsoft.com/office/officeart/2005/8/layout/vList5"/>
    <dgm:cxn modelId="{3A142FF7-0C4F-456C-A324-DBA062983D35}" type="presParOf" srcId="{B9675EC8-26C3-4AAE-A159-386957E14C3E}" destId="{DA9C2A23-6324-4DE6-A091-58B3623728F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74F81-D2DC-47A8-971F-5BED21E6284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6C5DDC-3876-41EA-BDE1-7B18F13955FA}">
      <dgm:prSet/>
      <dgm:spPr/>
      <dgm:t>
        <a:bodyPr/>
        <a:lstStyle/>
        <a:p>
          <a:pPr rtl="0"/>
          <a:r>
            <a:rPr lang="fr-FR" dirty="0" smtClean="0"/>
            <a:t>Cloud-Based</a:t>
          </a:r>
          <a:endParaRPr lang="en-US" dirty="0"/>
        </a:p>
      </dgm:t>
    </dgm:pt>
    <dgm:pt modelId="{E4770070-1F0F-425F-8DB1-3EC5E786840E}" type="parTrans" cxnId="{8D8A97BE-7002-4D69-A686-6ECBBCB4B2A6}">
      <dgm:prSet/>
      <dgm:spPr/>
      <dgm:t>
        <a:bodyPr/>
        <a:lstStyle/>
        <a:p>
          <a:endParaRPr lang="en-US"/>
        </a:p>
      </dgm:t>
    </dgm:pt>
    <dgm:pt modelId="{51A84EC1-3DF9-449E-83E1-2C7A16FB1373}" type="sibTrans" cxnId="{8D8A97BE-7002-4D69-A686-6ECBBCB4B2A6}">
      <dgm:prSet/>
      <dgm:spPr/>
      <dgm:t>
        <a:bodyPr/>
        <a:lstStyle/>
        <a:p>
          <a:endParaRPr lang="en-US"/>
        </a:p>
      </dgm:t>
    </dgm:pt>
    <dgm:pt modelId="{50AABAFF-49BC-4069-86C8-968BD0423819}">
      <dgm:prSet/>
      <dgm:spPr/>
      <dgm:t>
        <a:bodyPr/>
        <a:lstStyle/>
        <a:p>
          <a:pPr rtl="0"/>
          <a:r>
            <a:rPr lang="en-US" dirty="0" smtClean="0"/>
            <a:t>Open Source</a:t>
          </a:r>
          <a:endParaRPr lang="en-US" dirty="0"/>
        </a:p>
      </dgm:t>
    </dgm:pt>
    <dgm:pt modelId="{5DC06485-8762-4369-ADC2-F7AA2B93BF86}" type="parTrans" cxnId="{D701FAA9-AA3E-4895-BA21-104F8C225B6A}">
      <dgm:prSet/>
      <dgm:spPr/>
      <dgm:t>
        <a:bodyPr/>
        <a:lstStyle/>
        <a:p>
          <a:endParaRPr lang="en-US"/>
        </a:p>
      </dgm:t>
    </dgm:pt>
    <dgm:pt modelId="{89120AA7-F3C3-4179-9494-BA8D849DA3AA}" type="sibTrans" cxnId="{D701FAA9-AA3E-4895-BA21-104F8C225B6A}">
      <dgm:prSet/>
      <dgm:spPr/>
      <dgm:t>
        <a:bodyPr/>
        <a:lstStyle/>
        <a:p>
          <a:endParaRPr lang="en-US"/>
        </a:p>
      </dgm:t>
    </dgm:pt>
    <dgm:pt modelId="{992E9B79-556C-466C-8691-B5BF4567009B}">
      <dgm:prSet/>
      <dgm:spPr/>
      <dgm:t>
        <a:bodyPr/>
        <a:lstStyle/>
        <a:p>
          <a:pPr rtl="0"/>
          <a:r>
            <a:rPr lang="en-US" dirty="0" smtClean="0"/>
            <a:t>Cons: </a:t>
          </a:r>
          <a:r>
            <a:rPr lang="en-US" dirty="0" smtClean="0"/>
            <a:t>You </a:t>
          </a:r>
          <a:r>
            <a:rPr lang="en-US" dirty="0" smtClean="0"/>
            <a:t>have to take care of it. No help desk. The cost is </a:t>
          </a:r>
          <a:r>
            <a:rPr lang="en-US" dirty="0" smtClean="0"/>
            <a:t>in IT knowledge, </a:t>
          </a:r>
          <a:r>
            <a:rPr lang="en-US" dirty="0" smtClean="0"/>
            <a:t>internal maintenance, upgrades, security patches </a:t>
          </a:r>
          <a:r>
            <a:rPr lang="en-US" dirty="0" smtClean="0"/>
            <a:t>etc</a:t>
          </a:r>
          <a:endParaRPr lang="en-US" dirty="0"/>
        </a:p>
      </dgm:t>
    </dgm:pt>
    <dgm:pt modelId="{AA70340C-1624-446B-8725-6FA82D0D3D7A}" type="parTrans" cxnId="{285EFCAE-DB3F-4F1C-BB48-482C9A905478}">
      <dgm:prSet/>
      <dgm:spPr/>
      <dgm:t>
        <a:bodyPr/>
        <a:lstStyle/>
        <a:p>
          <a:endParaRPr lang="en-US"/>
        </a:p>
      </dgm:t>
    </dgm:pt>
    <dgm:pt modelId="{B9B236DE-DDC5-4F40-8F23-D154C935ED7A}" type="sibTrans" cxnId="{285EFCAE-DB3F-4F1C-BB48-482C9A905478}">
      <dgm:prSet/>
      <dgm:spPr/>
      <dgm:t>
        <a:bodyPr/>
        <a:lstStyle/>
        <a:p>
          <a:endParaRPr lang="en-US"/>
        </a:p>
      </dgm:t>
    </dgm:pt>
    <dgm:pt modelId="{C6D44840-C349-4C6C-9C1B-DCD3A6D3EBDB}">
      <dgm:prSet/>
      <dgm:spPr/>
      <dgm:t>
        <a:bodyPr/>
        <a:lstStyle/>
        <a:p>
          <a:pPr rtl="0"/>
          <a:r>
            <a:rPr lang="fr-FR" dirty="0" smtClean="0"/>
            <a:t>Commercial</a:t>
          </a:r>
        </a:p>
      </dgm:t>
    </dgm:pt>
    <dgm:pt modelId="{AD3C4720-9DE1-45E8-BD5A-67A1687F57D4}" type="parTrans" cxnId="{604EF856-BDFF-4D6C-A6EF-DFE2F745D3B9}">
      <dgm:prSet/>
      <dgm:spPr/>
      <dgm:t>
        <a:bodyPr/>
        <a:lstStyle/>
        <a:p>
          <a:endParaRPr lang="en-US"/>
        </a:p>
      </dgm:t>
    </dgm:pt>
    <dgm:pt modelId="{DA4EB604-0A67-4EA5-AFC1-76B64465D8FA}" type="sibTrans" cxnId="{604EF856-BDFF-4D6C-A6EF-DFE2F745D3B9}">
      <dgm:prSet/>
      <dgm:spPr/>
      <dgm:t>
        <a:bodyPr/>
        <a:lstStyle/>
        <a:p>
          <a:endParaRPr lang="en-US"/>
        </a:p>
      </dgm:t>
    </dgm:pt>
    <dgm:pt modelId="{19569FF5-7E91-421F-BBE0-205CA13C8649}">
      <dgm:prSet/>
      <dgm:spPr/>
      <dgm:t>
        <a:bodyPr/>
        <a:lstStyle/>
        <a:p>
          <a:pPr rtl="0"/>
          <a:r>
            <a:rPr lang="en-US" dirty="0" smtClean="0"/>
            <a:t>Cons: Usually start-</a:t>
          </a:r>
          <a:r>
            <a:rPr lang="en-US" dirty="0" smtClean="0"/>
            <a:t>up &amp; yearly </a:t>
          </a:r>
          <a:r>
            <a:rPr lang="en-US" dirty="0" smtClean="0"/>
            <a:t>fees, can not make </a:t>
          </a:r>
          <a:r>
            <a:rPr lang="en-US" dirty="0" smtClean="0"/>
            <a:t>changes to the software</a:t>
          </a:r>
          <a:endParaRPr lang="en-US" dirty="0"/>
        </a:p>
      </dgm:t>
    </dgm:pt>
    <dgm:pt modelId="{A441BA47-624E-402C-8E7E-919A6FDECE76}" type="parTrans" cxnId="{E7453B08-3B89-4B85-8635-C618DAA9C61A}">
      <dgm:prSet/>
      <dgm:spPr/>
      <dgm:t>
        <a:bodyPr/>
        <a:lstStyle/>
        <a:p>
          <a:endParaRPr lang="en-US"/>
        </a:p>
      </dgm:t>
    </dgm:pt>
    <dgm:pt modelId="{839D463A-F875-4B7E-85F5-615EA5CA17DB}" type="sibTrans" cxnId="{E7453B08-3B89-4B85-8635-C618DAA9C61A}">
      <dgm:prSet/>
      <dgm:spPr/>
      <dgm:t>
        <a:bodyPr/>
        <a:lstStyle/>
        <a:p>
          <a:endParaRPr lang="en-US"/>
        </a:p>
      </dgm:t>
    </dgm:pt>
    <dgm:pt modelId="{E1B8F946-F8FB-4A13-9C1C-BA2100313188}">
      <dgm:prSet/>
      <dgm:spPr/>
      <dgm:t>
        <a:bodyPr/>
        <a:lstStyle/>
        <a:p>
          <a:pPr rtl="0"/>
          <a:r>
            <a:rPr lang="en-US" dirty="0" smtClean="0"/>
            <a:t>Cons: It’s not yours, your data is in the “cloud”, you can’t update the software, high usage can generate high </a:t>
          </a:r>
          <a:r>
            <a:rPr lang="en-US" dirty="0" smtClean="0"/>
            <a:t>fees</a:t>
          </a:r>
          <a:endParaRPr lang="en-US" dirty="0"/>
        </a:p>
      </dgm:t>
    </dgm:pt>
    <dgm:pt modelId="{23AE2633-9447-4E5A-960A-FA8F908F5729}" type="parTrans" cxnId="{1281D987-89D5-45F7-8BD6-C25BE5FDE9BF}">
      <dgm:prSet/>
      <dgm:spPr/>
      <dgm:t>
        <a:bodyPr/>
        <a:lstStyle/>
        <a:p>
          <a:endParaRPr lang="en-US"/>
        </a:p>
      </dgm:t>
    </dgm:pt>
    <dgm:pt modelId="{1D3EFA31-A1E0-4895-B0BC-4F62A67CB15D}" type="sibTrans" cxnId="{1281D987-89D5-45F7-8BD6-C25BE5FDE9BF}">
      <dgm:prSet/>
      <dgm:spPr/>
      <dgm:t>
        <a:bodyPr/>
        <a:lstStyle/>
        <a:p>
          <a:endParaRPr lang="en-US"/>
        </a:p>
      </dgm:t>
    </dgm:pt>
    <dgm:pt modelId="{70F7BF27-FFDD-4D71-BFB3-741B096BBB09}" type="pres">
      <dgm:prSet presAssocID="{6F074F81-D2DC-47A8-971F-5BED21E628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16E577-8796-42D8-A257-31F0BF94623C}" type="pres">
      <dgm:prSet presAssocID="{526C5DDC-3876-41EA-BDE1-7B18F13955FA}" presName="linNode" presStyleCnt="0"/>
      <dgm:spPr/>
    </dgm:pt>
    <dgm:pt modelId="{23719BEF-3730-4204-A633-3EE0215AD122}" type="pres">
      <dgm:prSet presAssocID="{526C5DDC-3876-41EA-BDE1-7B18F13955F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BAE6FF-F985-42E9-93EA-D39CEEDDEB83}" type="pres">
      <dgm:prSet presAssocID="{526C5DDC-3876-41EA-BDE1-7B18F13955F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6310DC-0A64-4BA1-AF0B-91365B095FC5}" type="pres">
      <dgm:prSet presAssocID="{51A84EC1-3DF9-449E-83E1-2C7A16FB1373}" presName="sp" presStyleCnt="0"/>
      <dgm:spPr/>
    </dgm:pt>
    <dgm:pt modelId="{CA73CE53-F3CD-42ED-B8B2-416E598FA485}" type="pres">
      <dgm:prSet presAssocID="{50AABAFF-49BC-4069-86C8-968BD0423819}" presName="linNode" presStyleCnt="0"/>
      <dgm:spPr/>
    </dgm:pt>
    <dgm:pt modelId="{B990C900-9223-465E-B641-DE8194781659}" type="pres">
      <dgm:prSet presAssocID="{50AABAFF-49BC-4069-86C8-968BD0423819}" presName="parentText" presStyleLbl="node1" presStyleIdx="1" presStyleCnt="3" custLinFactNeighborY="192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49B522-5ED8-49A6-8454-A5EC83BB192D}" type="pres">
      <dgm:prSet presAssocID="{50AABAFF-49BC-4069-86C8-968BD042381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545FA-C02E-4292-BAF5-2DEF0D376783}" type="pres">
      <dgm:prSet presAssocID="{89120AA7-F3C3-4179-9494-BA8D849DA3AA}" presName="sp" presStyleCnt="0"/>
      <dgm:spPr/>
    </dgm:pt>
    <dgm:pt modelId="{B9675EC8-26C3-4AAE-A159-386957E14C3E}" type="pres">
      <dgm:prSet presAssocID="{C6D44840-C349-4C6C-9C1B-DCD3A6D3EBDB}" presName="linNode" presStyleCnt="0"/>
      <dgm:spPr/>
    </dgm:pt>
    <dgm:pt modelId="{BE409F03-DD02-4125-AADE-B3041CBF2E86}" type="pres">
      <dgm:prSet presAssocID="{C6D44840-C349-4C6C-9C1B-DCD3A6D3EBD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9C2A23-6324-4DE6-A091-58B3623728FA}" type="pres">
      <dgm:prSet presAssocID="{C6D44840-C349-4C6C-9C1B-DCD3A6D3EBD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DD485C-96F5-46CE-894F-3181EBCB8E3F}" type="presOf" srcId="{992E9B79-556C-466C-8691-B5BF4567009B}" destId="{2649B522-5ED8-49A6-8454-A5EC83BB192D}" srcOrd="0" destOrd="0" presId="urn:microsoft.com/office/officeart/2005/8/layout/vList5"/>
    <dgm:cxn modelId="{285EFCAE-DB3F-4F1C-BB48-482C9A905478}" srcId="{50AABAFF-49BC-4069-86C8-968BD0423819}" destId="{992E9B79-556C-466C-8691-B5BF4567009B}" srcOrd="0" destOrd="0" parTransId="{AA70340C-1624-446B-8725-6FA82D0D3D7A}" sibTransId="{B9B236DE-DDC5-4F40-8F23-D154C935ED7A}"/>
    <dgm:cxn modelId="{308D03EA-8D5F-45FE-9599-B6D1C85F13EE}" type="presOf" srcId="{50AABAFF-49BC-4069-86C8-968BD0423819}" destId="{B990C900-9223-465E-B641-DE8194781659}" srcOrd="0" destOrd="0" presId="urn:microsoft.com/office/officeart/2005/8/layout/vList5"/>
    <dgm:cxn modelId="{9C73C299-0831-4E97-9453-F045460FCB4D}" type="presOf" srcId="{6F074F81-D2DC-47A8-971F-5BED21E6284C}" destId="{70F7BF27-FFDD-4D71-BFB3-741B096BBB09}" srcOrd="0" destOrd="0" presId="urn:microsoft.com/office/officeart/2005/8/layout/vList5"/>
    <dgm:cxn modelId="{B518CF8C-8215-48D5-88EB-8317BB4A1CA5}" type="presOf" srcId="{E1B8F946-F8FB-4A13-9C1C-BA2100313188}" destId="{04BAE6FF-F985-42E9-93EA-D39CEEDDEB83}" srcOrd="0" destOrd="0" presId="urn:microsoft.com/office/officeart/2005/8/layout/vList5"/>
    <dgm:cxn modelId="{604EF856-BDFF-4D6C-A6EF-DFE2F745D3B9}" srcId="{6F074F81-D2DC-47A8-971F-5BED21E6284C}" destId="{C6D44840-C349-4C6C-9C1B-DCD3A6D3EBDB}" srcOrd="2" destOrd="0" parTransId="{AD3C4720-9DE1-45E8-BD5A-67A1687F57D4}" sibTransId="{DA4EB604-0A67-4EA5-AFC1-76B64465D8FA}"/>
    <dgm:cxn modelId="{8D8A97BE-7002-4D69-A686-6ECBBCB4B2A6}" srcId="{6F074F81-D2DC-47A8-971F-5BED21E6284C}" destId="{526C5DDC-3876-41EA-BDE1-7B18F13955FA}" srcOrd="0" destOrd="0" parTransId="{E4770070-1F0F-425F-8DB1-3EC5E786840E}" sibTransId="{51A84EC1-3DF9-449E-83E1-2C7A16FB1373}"/>
    <dgm:cxn modelId="{30E24B50-96F7-4443-9359-448B1CEF3164}" type="presOf" srcId="{19569FF5-7E91-421F-BBE0-205CA13C8649}" destId="{DA9C2A23-6324-4DE6-A091-58B3623728FA}" srcOrd="0" destOrd="0" presId="urn:microsoft.com/office/officeart/2005/8/layout/vList5"/>
    <dgm:cxn modelId="{D701FAA9-AA3E-4895-BA21-104F8C225B6A}" srcId="{6F074F81-D2DC-47A8-971F-5BED21E6284C}" destId="{50AABAFF-49BC-4069-86C8-968BD0423819}" srcOrd="1" destOrd="0" parTransId="{5DC06485-8762-4369-ADC2-F7AA2B93BF86}" sibTransId="{89120AA7-F3C3-4179-9494-BA8D849DA3AA}"/>
    <dgm:cxn modelId="{3B539081-69BA-49A3-866F-B83300758B40}" type="presOf" srcId="{526C5DDC-3876-41EA-BDE1-7B18F13955FA}" destId="{23719BEF-3730-4204-A633-3EE0215AD122}" srcOrd="0" destOrd="0" presId="urn:microsoft.com/office/officeart/2005/8/layout/vList5"/>
    <dgm:cxn modelId="{1281D987-89D5-45F7-8BD6-C25BE5FDE9BF}" srcId="{526C5DDC-3876-41EA-BDE1-7B18F13955FA}" destId="{E1B8F946-F8FB-4A13-9C1C-BA2100313188}" srcOrd="0" destOrd="0" parTransId="{23AE2633-9447-4E5A-960A-FA8F908F5729}" sibTransId="{1D3EFA31-A1E0-4895-B0BC-4F62A67CB15D}"/>
    <dgm:cxn modelId="{E7453B08-3B89-4B85-8635-C618DAA9C61A}" srcId="{C6D44840-C349-4C6C-9C1B-DCD3A6D3EBDB}" destId="{19569FF5-7E91-421F-BBE0-205CA13C8649}" srcOrd="0" destOrd="0" parTransId="{A441BA47-624E-402C-8E7E-919A6FDECE76}" sibTransId="{839D463A-F875-4B7E-85F5-615EA5CA17DB}"/>
    <dgm:cxn modelId="{84D5563D-9264-4078-8DF7-91FE870FDC34}" type="presOf" srcId="{C6D44840-C349-4C6C-9C1B-DCD3A6D3EBDB}" destId="{BE409F03-DD02-4125-AADE-B3041CBF2E86}" srcOrd="0" destOrd="0" presId="urn:microsoft.com/office/officeart/2005/8/layout/vList5"/>
    <dgm:cxn modelId="{D18E0823-A3D0-44EB-A696-766BE409BBD9}" type="presParOf" srcId="{70F7BF27-FFDD-4D71-BFB3-741B096BBB09}" destId="{FE16E577-8796-42D8-A257-31F0BF94623C}" srcOrd="0" destOrd="0" presId="urn:microsoft.com/office/officeart/2005/8/layout/vList5"/>
    <dgm:cxn modelId="{B44E2441-E2AB-4415-9B29-6F9FCF02E167}" type="presParOf" srcId="{FE16E577-8796-42D8-A257-31F0BF94623C}" destId="{23719BEF-3730-4204-A633-3EE0215AD122}" srcOrd="0" destOrd="0" presId="urn:microsoft.com/office/officeart/2005/8/layout/vList5"/>
    <dgm:cxn modelId="{AB13B585-E8B9-41B1-A0E7-6A73EEB76A15}" type="presParOf" srcId="{FE16E577-8796-42D8-A257-31F0BF94623C}" destId="{04BAE6FF-F985-42E9-93EA-D39CEEDDEB83}" srcOrd="1" destOrd="0" presId="urn:microsoft.com/office/officeart/2005/8/layout/vList5"/>
    <dgm:cxn modelId="{BC3A7739-48FE-4FA3-BF98-557C1DF8611A}" type="presParOf" srcId="{70F7BF27-FFDD-4D71-BFB3-741B096BBB09}" destId="{436310DC-0A64-4BA1-AF0B-91365B095FC5}" srcOrd="1" destOrd="0" presId="urn:microsoft.com/office/officeart/2005/8/layout/vList5"/>
    <dgm:cxn modelId="{E87BE302-3361-472A-BC59-488D4BBA932A}" type="presParOf" srcId="{70F7BF27-FFDD-4D71-BFB3-741B096BBB09}" destId="{CA73CE53-F3CD-42ED-B8B2-416E598FA485}" srcOrd="2" destOrd="0" presId="urn:microsoft.com/office/officeart/2005/8/layout/vList5"/>
    <dgm:cxn modelId="{852422D4-4CF3-4EB7-A4EA-ED4B5D65B440}" type="presParOf" srcId="{CA73CE53-F3CD-42ED-B8B2-416E598FA485}" destId="{B990C900-9223-465E-B641-DE8194781659}" srcOrd="0" destOrd="0" presId="urn:microsoft.com/office/officeart/2005/8/layout/vList5"/>
    <dgm:cxn modelId="{74DCD2A0-4E38-46AD-83D6-5B8D71C37B39}" type="presParOf" srcId="{CA73CE53-F3CD-42ED-B8B2-416E598FA485}" destId="{2649B522-5ED8-49A6-8454-A5EC83BB192D}" srcOrd="1" destOrd="0" presId="urn:microsoft.com/office/officeart/2005/8/layout/vList5"/>
    <dgm:cxn modelId="{84B4C506-C04C-4D23-867F-7EB79A3715BF}" type="presParOf" srcId="{70F7BF27-FFDD-4D71-BFB3-741B096BBB09}" destId="{45E545FA-C02E-4292-BAF5-2DEF0D376783}" srcOrd="3" destOrd="0" presId="urn:microsoft.com/office/officeart/2005/8/layout/vList5"/>
    <dgm:cxn modelId="{60E1AD32-23CA-4CC6-A865-434AA7F1EC95}" type="presParOf" srcId="{70F7BF27-FFDD-4D71-BFB3-741B096BBB09}" destId="{B9675EC8-26C3-4AAE-A159-386957E14C3E}" srcOrd="4" destOrd="0" presId="urn:microsoft.com/office/officeart/2005/8/layout/vList5"/>
    <dgm:cxn modelId="{7F07CCED-7F94-4BEC-820E-2A429719A0E9}" type="presParOf" srcId="{B9675EC8-26C3-4AAE-A159-386957E14C3E}" destId="{BE409F03-DD02-4125-AADE-B3041CBF2E86}" srcOrd="0" destOrd="0" presId="urn:microsoft.com/office/officeart/2005/8/layout/vList5"/>
    <dgm:cxn modelId="{2F77D934-3CA4-4D6E-B7D5-E3D839B6A834}" type="presParOf" srcId="{B9675EC8-26C3-4AAE-A159-386957E14C3E}" destId="{DA9C2A23-6324-4DE6-A091-58B3623728F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AE6FF-F985-42E9-93EA-D39CEEDDEB83}">
      <dsp:nvSpPr>
        <dsp:cNvPr id="0" name=""/>
        <dsp:cNvSpPr/>
      </dsp:nvSpPr>
      <dsp:spPr>
        <a:xfrm rot="5400000">
          <a:off x="3907845" y="-1300469"/>
          <a:ext cx="1375171" cy="4325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Define: Not on your </a:t>
          </a:r>
          <a:r>
            <a:rPr lang="en-US" sz="2700" kern="1200" dirty="0" smtClean="0"/>
            <a:t>server</a:t>
          </a:r>
          <a:endParaRPr lang="en-US" sz="2700" kern="1200" dirty="0"/>
        </a:p>
      </dsp:txBody>
      <dsp:txXfrm rot="-5400000">
        <a:off x="2432875" y="241631"/>
        <a:ext cx="4257982" cy="1240911"/>
      </dsp:txXfrm>
    </dsp:sp>
    <dsp:sp modelId="{23719BEF-3730-4204-A633-3EE0215AD122}">
      <dsp:nvSpPr>
        <dsp:cNvPr id="0" name=""/>
        <dsp:cNvSpPr/>
      </dsp:nvSpPr>
      <dsp:spPr>
        <a:xfrm>
          <a:off x="0" y="2604"/>
          <a:ext cx="2432875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Cloud-Based</a:t>
          </a:r>
          <a:endParaRPr lang="en-US" sz="3100" kern="1200" dirty="0"/>
        </a:p>
      </dsp:txBody>
      <dsp:txXfrm>
        <a:off x="83913" y="86517"/>
        <a:ext cx="2265049" cy="1551138"/>
      </dsp:txXfrm>
    </dsp:sp>
    <dsp:sp modelId="{2649B522-5ED8-49A6-8454-A5EC83BB192D}">
      <dsp:nvSpPr>
        <dsp:cNvPr id="0" name=""/>
        <dsp:cNvSpPr/>
      </dsp:nvSpPr>
      <dsp:spPr>
        <a:xfrm rot="5400000">
          <a:off x="3907845" y="504443"/>
          <a:ext cx="1375171" cy="4325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Define: On your server, no cost for the software</a:t>
          </a:r>
          <a:endParaRPr lang="en-US" sz="2700" kern="1200" dirty="0"/>
        </a:p>
      </dsp:txBody>
      <dsp:txXfrm rot="-5400000">
        <a:off x="2432875" y="2046543"/>
        <a:ext cx="4257982" cy="1240911"/>
      </dsp:txXfrm>
    </dsp:sp>
    <dsp:sp modelId="{B990C900-9223-465E-B641-DE8194781659}">
      <dsp:nvSpPr>
        <dsp:cNvPr id="0" name=""/>
        <dsp:cNvSpPr/>
      </dsp:nvSpPr>
      <dsp:spPr>
        <a:xfrm>
          <a:off x="0" y="1807517"/>
          <a:ext cx="2432875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Open Source</a:t>
          </a:r>
          <a:endParaRPr lang="en-US" sz="3100" kern="1200" dirty="0"/>
        </a:p>
      </dsp:txBody>
      <dsp:txXfrm>
        <a:off x="83913" y="1891430"/>
        <a:ext cx="2265049" cy="1551138"/>
      </dsp:txXfrm>
    </dsp:sp>
    <dsp:sp modelId="{DA9C2A23-6324-4DE6-A091-58B3623728FA}">
      <dsp:nvSpPr>
        <dsp:cNvPr id="0" name=""/>
        <dsp:cNvSpPr/>
      </dsp:nvSpPr>
      <dsp:spPr>
        <a:xfrm rot="5400000">
          <a:off x="3907845" y="2309356"/>
          <a:ext cx="1375171" cy="4325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Define: On your server, the software cost you money</a:t>
          </a:r>
          <a:endParaRPr lang="en-US" sz="2700" kern="1200" dirty="0"/>
        </a:p>
      </dsp:txBody>
      <dsp:txXfrm rot="-5400000">
        <a:off x="2432875" y="3851456"/>
        <a:ext cx="4257982" cy="1240911"/>
      </dsp:txXfrm>
    </dsp:sp>
    <dsp:sp modelId="{BE409F03-DD02-4125-AADE-B3041CBF2E86}">
      <dsp:nvSpPr>
        <dsp:cNvPr id="0" name=""/>
        <dsp:cNvSpPr/>
      </dsp:nvSpPr>
      <dsp:spPr>
        <a:xfrm>
          <a:off x="0" y="3612430"/>
          <a:ext cx="2432875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Commercial</a:t>
          </a:r>
          <a:endParaRPr lang="en-US" sz="3100" kern="1200" dirty="0"/>
        </a:p>
      </dsp:txBody>
      <dsp:txXfrm>
        <a:off x="83913" y="3696343"/>
        <a:ext cx="2265049" cy="1551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AE6FF-F985-42E9-93EA-D39CEEDDEB83}">
      <dsp:nvSpPr>
        <dsp:cNvPr id="0" name=""/>
        <dsp:cNvSpPr/>
      </dsp:nvSpPr>
      <dsp:spPr>
        <a:xfrm rot="5400000">
          <a:off x="4303822" y="-1458319"/>
          <a:ext cx="1447929" cy="47320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URL: </a:t>
          </a:r>
          <a:r>
            <a:rPr lang="en-US" sz="2000" kern="1200" dirty="0" smtClean="0"/>
            <a:t>https://wbu.blackboard.com/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Type: Closed source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Developer: </a:t>
          </a:r>
          <a:r>
            <a:rPr lang="fr-FR" sz="2000" kern="1200" dirty="0" smtClean="0"/>
            <a:t>Rydesky/WBU</a:t>
          </a:r>
          <a:endParaRPr lang="en-US" sz="2000" kern="1200" dirty="0"/>
        </a:p>
      </dsp:txBody>
      <dsp:txXfrm rot="-5400000">
        <a:off x="2661769" y="254416"/>
        <a:ext cx="4661353" cy="1306565"/>
      </dsp:txXfrm>
    </dsp:sp>
    <dsp:sp modelId="{23719BEF-3730-4204-A633-3EE0215AD122}">
      <dsp:nvSpPr>
        <dsp:cNvPr id="0" name=""/>
        <dsp:cNvSpPr/>
      </dsp:nvSpPr>
      <dsp:spPr>
        <a:xfrm>
          <a:off x="0" y="2742"/>
          <a:ext cx="2661769" cy="1809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BlackBoard</a:t>
          </a:r>
          <a:endParaRPr lang="en-US" sz="2900" kern="1200" dirty="0"/>
        </a:p>
      </dsp:txBody>
      <dsp:txXfrm>
        <a:off x="88353" y="91095"/>
        <a:ext cx="2485063" cy="1633205"/>
      </dsp:txXfrm>
    </dsp:sp>
    <dsp:sp modelId="{2649B522-5ED8-49A6-8454-A5EC83BB192D}">
      <dsp:nvSpPr>
        <dsp:cNvPr id="0" name=""/>
        <dsp:cNvSpPr/>
      </dsp:nvSpPr>
      <dsp:spPr>
        <a:xfrm rot="5400000">
          <a:off x="4303822" y="442087"/>
          <a:ext cx="1447929" cy="47320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URL: </a:t>
          </a:r>
          <a:r>
            <a:rPr lang="en-US" sz="2000" kern="1200" dirty="0" smtClean="0"/>
            <a:t>http://dln.akdistancelearning.net/moodle/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Type: Open </a:t>
          </a:r>
          <a:r>
            <a:rPr lang="fr-FR" sz="2000" kern="1200" dirty="0" smtClean="0"/>
            <a:t>source  moodle.org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Developer: </a:t>
          </a:r>
          <a:r>
            <a:rPr lang="fr-FR" sz="2000" kern="1200" dirty="0" smtClean="0"/>
            <a:t>Rydesky - akDLN</a:t>
          </a:r>
          <a:endParaRPr lang="en-US" sz="2000" kern="1200" dirty="0"/>
        </a:p>
      </dsp:txBody>
      <dsp:txXfrm rot="-5400000">
        <a:off x="2661769" y="2154822"/>
        <a:ext cx="4661353" cy="1306565"/>
      </dsp:txXfrm>
    </dsp:sp>
    <dsp:sp modelId="{B990C900-9223-465E-B641-DE8194781659}">
      <dsp:nvSpPr>
        <dsp:cNvPr id="0" name=""/>
        <dsp:cNvSpPr/>
      </dsp:nvSpPr>
      <dsp:spPr>
        <a:xfrm>
          <a:off x="0" y="1903149"/>
          <a:ext cx="2661769" cy="1809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Moodle</a:t>
          </a:r>
          <a:endParaRPr lang="en-US" sz="2900" kern="1200" dirty="0"/>
        </a:p>
      </dsp:txBody>
      <dsp:txXfrm>
        <a:off x="88353" y="1991502"/>
        <a:ext cx="2485063" cy="1633205"/>
      </dsp:txXfrm>
    </dsp:sp>
    <dsp:sp modelId="{DA9C2A23-6324-4DE6-A091-58B3623728FA}">
      <dsp:nvSpPr>
        <dsp:cNvPr id="0" name=""/>
        <dsp:cNvSpPr/>
      </dsp:nvSpPr>
      <dsp:spPr>
        <a:xfrm rot="5400000">
          <a:off x="4303822" y="2342494"/>
          <a:ext cx="1447929" cy="47320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URL: </a:t>
          </a:r>
          <a:r>
            <a:rPr lang="en-US" sz="2000" kern="1200" dirty="0" smtClean="0"/>
            <a:t>http://www.youtube.com/watch?v=anx2Oq69uOs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Type: Closed source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Lambda Software</a:t>
          </a:r>
          <a:endParaRPr lang="en-US" sz="2000" kern="1200" dirty="0"/>
        </a:p>
      </dsp:txBody>
      <dsp:txXfrm rot="-5400000">
        <a:off x="2661769" y="4055229"/>
        <a:ext cx="4661353" cy="1306565"/>
      </dsp:txXfrm>
    </dsp:sp>
    <dsp:sp modelId="{BE409F03-DD02-4125-AADE-B3041CBF2E86}">
      <dsp:nvSpPr>
        <dsp:cNvPr id="0" name=""/>
        <dsp:cNvSpPr/>
      </dsp:nvSpPr>
      <dsp:spPr>
        <a:xfrm>
          <a:off x="0" y="3803556"/>
          <a:ext cx="2661769" cy="1809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Totara</a:t>
          </a:r>
        </a:p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Canvas</a:t>
          </a:r>
        </a:p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Others</a:t>
          </a:r>
          <a:r>
            <a:rPr lang="fr-FR" sz="2900" kern="1200" dirty="0" smtClean="0"/>
            <a:t>	</a:t>
          </a:r>
          <a:endParaRPr lang="en-US" sz="2900" kern="1200" dirty="0"/>
        </a:p>
      </dsp:txBody>
      <dsp:txXfrm>
        <a:off x="88353" y="3891909"/>
        <a:ext cx="2485063" cy="16332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69EC6-DACF-46CD-BF03-68FAC496B404}">
      <dsp:nvSpPr>
        <dsp:cNvPr id="0" name=""/>
        <dsp:cNvSpPr/>
      </dsp:nvSpPr>
      <dsp:spPr>
        <a:xfrm>
          <a:off x="0" y="10072"/>
          <a:ext cx="6757988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700" kern="1200" dirty="0" smtClean="0"/>
            <a:t>AICC</a:t>
          </a:r>
          <a:endParaRPr lang="en-US" sz="3700" kern="1200" dirty="0"/>
        </a:p>
      </dsp:txBody>
      <dsp:txXfrm>
        <a:off x="43321" y="53393"/>
        <a:ext cx="6671346" cy="800803"/>
      </dsp:txXfrm>
    </dsp:sp>
    <dsp:sp modelId="{33FDA85C-4C88-453D-9B25-4FF690C3281F}">
      <dsp:nvSpPr>
        <dsp:cNvPr id="0" name=""/>
        <dsp:cNvSpPr/>
      </dsp:nvSpPr>
      <dsp:spPr>
        <a:xfrm>
          <a:off x="0" y="1004077"/>
          <a:ext cx="6757988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700" kern="1200" dirty="0" smtClean="0"/>
            <a:t>SCORM 1.2 &amp; 2004</a:t>
          </a:r>
          <a:endParaRPr lang="en-US" sz="3700" kern="1200" dirty="0"/>
        </a:p>
      </dsp:txBody>
      <dsp:txXfrm>
        <a:off x="43321" y="1047398"/>
        <a:ext cx="6671346" cy="800803"/>
      </dsp:txXfrm>
    </dsp:sp>
    <dsp:sp modelId="{FEFFBED8-24AD-4D3F-98DE-E61783B43579}">
      <dsp:nvSpPr>
        <dsp:cNvPr id="0" name=""/>
        <dsp:cNvSpPr/>
      </dsp:nvSpPr>
      <dsp:spPr>
        <a:xfrm>
          <a:off x="0" y="1998082"/>
          <a:ext cx="6757988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700" kern="1200" dirty="0" smtClean="0"/>
            <a:t>xAPI / TinCan / AICC CMI-5</a:t>
          </a:r>
          <a:endParaRPr lang="en-US" sz="3700" kern="1200" dirty="0"/>
        </a:p>
      </dsp:txBody>
      <dsp:txXfrm>
        <a:off x="43321" y="2041403"/>
        <a:ext cx="6671346" cy="8008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AE6FF-F985-42E9-93EA-D39CEEDDEB83}">
      <dsp:nvSpPr>
        <dsp:cNvPr id="0" name=""/>
        <dsp:cNvSpPr/>
      </dsp:nvSpPr>
      <dsp:spPr>
        <a:xfrm rot="5400000">
          <a:off x="4575739" y="-1614772"/>
          <a:ext cx="1375171" cy="49537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Pros: Nothing to install, quick sign up, </a:t>
          </a:r>
          <a:r>
            <a:rPr lang="en-US" sz="2100" kern="1200" dirty="0" smtClean="0"/>
            <a:t>server &amp; software </a:t>
          </a:r>
          <a:r>
            <a:rPr lang="en-US" sz="2100" kern="1200" dirty="0" smtClean="0"/>
            <a:t>maintenance not your </a:t>
          </a:r>
          <a:r>
            <a:rPr lang="en-US" sz="2100" kern="1200" dirty="0" smtClean="0"/>
            <a:t>problem</a:t>
          </a:r>
          <a:endParaRPr lang="en-US" sz="2100" kern="1200" dirty="0"/>
        </a:p>
      </dsp:txBody>
      <dsp:txXfrm rot="-5400000">
        <a:off x="2786466" y="241631"/>
        <a:ext cx="4886588" cy="1240911"/>
      </dsp:txXfrm>
    </dsp:sp>
    <dsp:sp modelId="{23719BEF-3730-4204-A633-3EE0215AD122}">
      <dsp:nvSpPr>
        <dsp:cNvPr id="0" name=""/>
        <dsp:cNvSpPr/>
      </dsp:nvSpPr>
      <dsp:spPr>
        <a:xfrm>
          <a:off x="0" y="2604"/>
          <a:ext cx="2786466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Cloud-Based</a:t>
          </a:r>
          <a:endParaRPr lang="en-US" sz="3600" kern="1200" dirty="0"/>
        </a:p>
      </dsp:txBody>
      <dsp:txXfrm>
        <a:off x="83913" y="86517"/>
        <a:ext cx="2618640" cy="1551138"/>
      </dsp:txXfrm>
    </dsp:sp>
    <dsp:sp modelId="{2649B522-5ED8-49A6-8454-A5EC83BB192D}">
      <dsp:nvSpPr>
        <dsp:cNvPr id="0" name=""/>
        <dsp:cNvSpPr/>
      </dsp:nvSpPr>
      <dsp:spPr>
        <a:xfrm rot="5400000">
          <a:off x="4575739" y="190140"/>
          <a:ext cx="1375171" cy="49537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Pros: You can modify the code, no cost to </a:t>
          </a:r>
          <a:r>
            <a:rPr lang="en-US" sz="2100" kern="1200" dirty="0" smtClean="0"/>
            <a:t>download &amp; install</a:t>
          </a:r>
          <a:r>
            <a:rPr lang="en-US" sz="2100" kern="1200" dirty="0" smtClean="0"/>
            <a:t>, unlimited site installs, backed by the community</a:t>
          </a:r>
          <a:endParaRPr lang="en-US" sz="2100" kern="1200" dirty="0"/>
        </a:p>
      </dsp:txBody>
      <dsp:txXfrm rot="-5400000">
        <a:off x="2786466" y="2046543"/>
        <a:ext cx="4886588" cy="1240911"/>
      </dsp:txXfrm>
    </dsp:sp>
    <dsp:sp modelId="{B990C900-9223-465E-B641-DE8194781659}">
      <dsp:nvSpPr>
        <dsp:cNvPr id="0" name=""/>
        <dsp:cNvSpPr/>
      </dsp:nvSpPr>
      <dsp:spPr>
        <a:xfrm>
          <a:off x="0" y="1807517"/>
          <a:ext cx="2786466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Open Source</a:t>
          </a:r>
          <a:endParaRPr lang="en-US" sz="3600" kern="1200" dirty="0"/>
        </a:p>
      </dsp:txBody>
      <dsp:txXfrm>
        <a:off x="83913" y="1891430"/>
        <a:ext cx="2618640" cy="1551138"/>
      </dsp:txXfrm>
    </dsp:sp>
    <dsp:sp modelId="{DA9C2A23-6324-4DE6-A091-58B3623728FA}">
      <dsp:nvSpPr>
        <dsp:cNvPr id="0" name=""/>
        <dsp:cNvSpPr/>
      </dsp:nvSpPr>
      <dsp:spPr>
        <a:xfrm rot="5400000">
          <a:off x="4575739" y="1995053"/>
          <a:ext cx="1375171" cy="49537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Pros: Data is on your server, software maintenance not your problem, dedicated support staff, usually more “enterprise” than other options </a:t>
          </a:r>
          <a:endParaRPr lang="en-US" sz="2100" kern="1200" dirty="0"/>
        </a:p>
      </dsp:txBody>
      <dsp:txXfrm rot="-5400000">
        <a:off x="2786466" y="3851456"/>
        <a:ext cx="4886588" cy="1240911"/>
      </dsp:txXfrm>
    </dsp:sp>
    <dsp:sp modelId="{BE409F03-DD02-4125-AADE-B3041CBF2E86}">
      <dsp:nvSpPr>
        <dsp:cNvPr id="0" name=""/>
        <dsp:cNvSpPr/>
      </dsp:nvSpPr>
      <dsp:spPr>
        <a:xfrm>
          <a:off x="0" y="3612430"/>
          <a:ext cx="2786466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Commercial</a:t>
          </a:r>
          <a:endParaRPr lang="en-US" sz="3600" kern="1200" dirty="0"/>
        </a:p>
      </dsp:txBody>
      <dsp:txXfrm>
        <a:off x="83913" y="3696343"/>
        <a:ext cx="2618640" cy="15511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AE6FF-F985-42E9-93EA-D39CEEDDEB83}">
      <dsp:nvSpPr>
        <dsp:cNvPr id="0" name=""/>
        <dsp:cNvSpPr/>
      </dsp:nvSpPr>
      <dsp:spPr>
        <a:xfrm rot="5400000">
          <a:off x="4586955" y="-1620050"/>
          <a:ext cx="1375171" cy="496427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Cons: It’s not yours, your data is in the “cloud”, you can’t update the software, high usage can generate high </a:t>
          </a:r>
          <a:r>
            <a:rPr lang="en-US" sz="2100" kern="1200" dirty="0" smtClean="0"/>
            <a:t>fees</a:t>
          </a:r>
          <a:endParaRPr lang="en-US" sz="2100" kern="1200" dirty="0"/>
        </a:p>
      </dsp:txBody>
      <dsp:txXfrm rot="-5400000">
        <a:off x="2792404" y="241631"/>
        <a:ext cx="4897144" cy="1240911"/>
      </dsp:txXfrm>
    </dsp:sp>
    <dsp:sp modelId="{23719BEF-3730-4204-A633-3EE0215AD122}">
      <dsp:nvSpPr>
        <dsp:cNvPr id="0" name=""/>
        <dsp:cNvSpPr/>
      </dsp:nvSpPr>
      <dsp:spPr>
        <a:xfrm>
          <a:off x="0" y="2604"/>
          <a:ext cx="2792404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Cloud-Based</a:t>
          </a:r>
          <a:endParaRPr lang="en-US" sz="3600" kern="1200" dirty="0"/>
        </a:p>
      </dsp:txBody>
      <dsp:txXfrm>
        <a:off x="83913" y="86517"/>
        <a:ext cx="2624578" cy="1551138"/>
      </dsp:txXfrm>
    </dsp:sp>
    <dsp:sp modelId="{2649B522-5ED8-49A6-8454-A5EC83BB192D}">
      <dsp:nvSpPr>
        <dsp:cNvPr id="0" name=""/>
        <dsp:cNvSpPr/>
      </dsp:nvSpPr>
      <dsp:spPr>
        <a:xfrm rot="5400000">
          <a:off x="4586955" y="184862"/>
          <a:ext cx="1375171" cy="496427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Cons: </a:t>
          </a:r>
          <a:r>
            <a:rPr lang="en-US" sz="2100" kern="1200" dirty="0" smtClean="0"/>
            <a:t>You </a:t>
          </a:r>
          <a:r>
            <a:rPr lang="en-US" sz="2100" kern="1200" dirty="0" smtClean="0"/>
            <a:t>have to take care of it. No help desk. The cost is </a:t>
          </a:r>
          <a:r>
            <a:rPr lang="en-US" sz="2100" kern="1200" dirty="0" smtClean="0"/>
            <a:t>in IT knowledge, </a:t>
          </a:r>
          <a:r>
            <a:rPr lang="en-US" sz="2100" kern="1200" dirty="0" smtClean="0"/>
            <a:t>internal maintenance, upgrades, security patches </a:t>
          </a:r>
          <a:r>
            <a:rPr lang="en-US" sz="2100" kern="1200" dirty="0" smtClean="0"/>
            <a:t>etc</a:t>
          </a:r>
          <a:endParaRPr lang="en-US" sz="2100" kern="1200" dirty="0"/>
        </a:p>
      </dsp:txBody>
      <dsp:txXfrm rot="-5400000">
        <a:off x="2792404" y="2046543"/>
        <a:ext cx="4897144" cy="1240911"/>
      </dsp:txXfrm>
    </dsp:sp>
    <dsp:sp modelId="{B990C900-9223-465E-B641-DE8194781659}">
      <dsp:nvSpPr>
        <dsp:cNvPr id="0" name=""/>
        <dsp:cNvSpPr/>
      </dsp:nvSpPr>
      <dsp:spPr>
        <a:xfrm>
          <a:off x="0" y="1840521"/>
          <a:ext cx="2792404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Open Source</a:t>
          </a:r>
          <a:endParaRPr lang="en-US" sz="3600" kern="1200" dirty="0"/>
        </a:p>
      </dsp:txBody>
      <dsp:txXfrm>
        <a:off x="83913" y="1924434"/>
        <a:ext cx="2624578" cy="1551138"/>
      </dsp:txXfrm>
    </dsp:sp>
    <dsp:sp modelId="{DA9C2A23-6324-4DE6-A091-58B3623728FA}">
      <dsp:nvSpPr>
        <dsp:cNvPr id="0" name=""/>
        <dsp:cNvSpPr/>
      </dsp:nvSpPr>
      <dsp:spPr>
        <a:xfrm rot="5400000">
          <a:off x="4586955" y="1989775"/>
          <a:ext cx="1375171" cy="496427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Cons: Usually start-</a:t>
          </a:r>
          <a:r>
            <a:rPr lang="en-US" sz="2100" kern="1200" dirty="0" smtClean="0"/>
            <a:t>up &amp; yearly </a:t>
          </a:r>
          <a:r>
            <a:rPr lang="en-US" sz="2100" kern="1200" dirty="0" smtClean="0"/>
            <a:t>fees, can not make </a:t>
          </a:r>
          <a:r>
            <a:rPr lang="en-US" sz="2100" kern="1200" dirty="0" smtClean="0"/>
            <a:t>changes to the software</a:t>
          </a:r>
          <a:endParaRPr lang="en-US" sz="2100" kern="1200" dirty="0"/>
        </a:p>
      </dsp:txBody>
      <dsp:txXfrm rot="-5400000">
        <a:off x="2792404" y="3851456"/>
        <a:ext cx="4897144" cy="1240911"/>
      </dsp:txXfrm>
    </dsp:sp>
    <dsp:sp modelId="{BE409F03-DD02-4125-AADE-B3041CBF2E86}">
      <dsp:nvSpPr>
        <dsp:cNvPr id="0" name=""/>
        <dsp:cNvSpPr/>
      </dsp:nvSpPr>
      <dsp:spPr>
        <a:xfrm>
          <a:off x="0" y="3612430"/>
          <a:ext cx="2792404" cy="1718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Commercial</a:t>
          </a:r>
        </a:p>
      </dsp:txBody>
      <dsp:txXfrm>
        <a:off x="83913" y="3696343"/>
        <a:ext cx="2624578" cy="1551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39A5F471-8B38-46E5-ACF7-1945395E2BEF}" type="datetimeFigureOut">
              <a:rPr lang="en-US"/>
              <a:pPr>
                <a:defRPr/>
              </a:pPr>
              <a:t>3/5/14</a:t>
            </a:fld>
            <a:endParaRPr lang="en-US" dirty="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69BA344-1375-4DF2-9886-3200555F43B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5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933DA188-BEA0-4D4E-B466-239E7A56B8A9}" type="datetimeFigureOut">
              <a:rPr lang="en-US"/>
              <a:pPr>
                <a:defRPr/>
              </a:pPr>
              <a:t>3/5/14</a:t>
            </a:fld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23BA9A8-4D45-48CC-8A98-62FE409FCA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125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Relationship Id="rId3" Type="http://schemas.openxmlformats.org/officeDocument/2006/relationships/hyperlink" Target="http://tincanapi.com/what-is-tin-can/overview/what-is-an-lrs/" TargetMode="Externa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Relationship Id="rId3" Type="http://schemas.openxmlformats.org/officeDocument/2006/relationships/image" Target="../media/image2.png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Companies desire a learning management system (LMS or LCMS) for saving administrative costs &amp; for ability to present material 24/7 in diverse locations. Increasingly, workers come to us with experience using Moodle or Blackboard, LMSs that are common in schools, training centers, &amp; colleges. How do we compute the value of implementing this sort of system? What are the critical thinking questions that should be asked before making a commitment?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This presentation is of value for persons considering what to get, &amp; also for those who inherited a system at their workplaces. The majority of installations get replaced within five years of startup, as company trainers’, accountants’, &amp; managers’ requirements for cost-effective training grow beyond initial expectations. An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overview of standards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by NACOL, Quality Matters, Sloan, &amp; ISO 29990, review of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Kirkpatrick’s Model of Evaluation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, &amp; suggestions learned the hard way for project management. course design, &amp; learner satisfaction will equip participants with a better understanding of factors to consider in purchasing &amp; administering an LMS or LCMS that delivers.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7482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AICC -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Aviation Industry CBT Committee</a:t>
            </a:r>
          </a:p>
          <a:p>
            <a:pPr eaLnBrk="1" hangingPunct="1"/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Communication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method: AICC-HACP uses HTTP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POST; Can also use JavaScript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How does it work?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 course is loaded to an LMS. That course is taken by a learner. As the course runs, 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he HACP method uses an HTML form to send, POST, information to the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LMS &amp; the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LMS sends information back to the course as a simple text string.  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When the course is completed the LMS decides what should happen next. (issue a certificate, go to the next course, present a survey, update a training record, etc.)</a:t>
            </a:r>
          </a:p>
          <a:p>
            <a:pPr eaLnBrk="1" hangingPunct="1"/>
            <a:endParaRPr lang="en-US" sz="1200" b="0" i="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eaLnBrk="1" hangingPunct="1"/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SCORM – Sharable Content Reference Model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Communication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method: JavaScript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How does it work?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 course is loaded to an LMS. That course is taken by a learner. As the course runs it sends values to the API Adapter.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The API Adapter sends the values to the database on the LMS. When the course is completed the LMS decides what should happen next. (issue a certificate, go to the next course, present a survey, update a training record, etc.)</a:t>
            </a:r>
          </a:p>
          <a:p>
            <a:pPr eaLnBrk="1" hangingPunct="1"/>
            <a:endParaRPr lang="en-US" sz="1200" b="0" i="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eaLnBrk="1" hangingPunct="1"/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xAPI - eXperience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API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Communication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method: REST web services</a:t>
            </a:r>
            <a:endParaRPr lang="en-US" sz="1200" b="0" i="0" kern="1200" baseline="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How does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it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work?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People learn from interactions with other people, content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, &amp; beyond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. These actions can happen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anywhere &amp; signal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an event where learning could occur. All of these can be recorded with the Tin Can API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/ eXperience API. This does not need to happen on an LMS.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When an activity needs to be recorded, the application, web based or non web based, sends secure statements in the form of “Noun, verb, object” or “I did this” to a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  <a:hlinkClick r:id="rId3"/>
              </a:rPr>
              <a:t>Learning Record Store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 (LRS.)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Learning Record Stores record all of the statements made. An LRS can share these statements with other LRSs. An LRS can exist on its own, or inside an LMS.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5182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7735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579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4456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76288">
              <a:buFontTx/>
              <a:buBlip>
                <a:blip r:embed="rId3"/>
              </a:buBlip>
            </a:pPr>
            <a:r>
              <a:rPr lang="en-US" dirty="0" smtClean="0">
                <a:solidFill>
                  <a:srgbClr val="800000"/>
                </a:solidFill>
                <a:cs typeface="American Typewriter" charset="0"/>
              </a:rPr>
              <a:t>ISO 29990 - Dec 2010</a:t>
            </a:r>
            <a:endParaRPr lang="en-US" dirty="0" smtClean="0">
              <a:solidFill>
                <a:srgbClr val="800000"/>
              </a:solidFill>
            </a:endParaRPr>
          </a:p>
          <a:p>
            <a:pPr marL="776288">
              <a:buFontTx/>
              <a:buBlip>
                <a:blip r:embed="rId3"/>
              </a:buBlip>
            </a:pPr>
            <a:r>
              <a:rPr lang="en-US" dirty="0" smtClean="0">
                <a:solidFill>
                  <a:srgbClr val="800000"/>
                </a:solidFill>
                <a:cs typeface="American Typewriter" charset="0"/>
              </a:rPr>
              <a:t>Objective: generic model for quality professional practice &amp; performance - a common reference for LSPs &amp; LSP clients</a:t>
            </a:r>
            <a:endParaRPr lang="en-US" dirty="0" smtClean="0">
              <a:solidFill>
                <a:srgbClr val="800000"/>
              </a:solidFill>
            </a:endParaRPr>
          </a:p>
          <a:p>
            <a:pPr marL="776288">
              <a:buFontTx/>
              <a:buBlip>
                <a:blip r:embed="rId3"/>
              </a:buBlip>
            </a:pPr>
            <a:r>
              <a:rPr lang="en-US" dirty="0" smtClean="0">
                <a:solidFill>
                  <a:srgbClr val="800000"/>
                </a:solidFill>
                <a:cs typeface="American Typewriter" charset="0"/>
              </a:rPr>
              <a:t>Addresses: design, development, &amp; delivery for non-formal* education, training, &amp; development</a:t>
            </a:r>
            <a:endParaRPr lang="en-US" dirty="0" smtClean="0">
              <a:solidFill>
                <a:srgbClr val="8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BA9A8-4D45-48CC-8A98-62FE409FCAF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774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BA9A8-4D45-48CC-8A98-62FE409FCAF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522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latin typeface="Lucida Grande" charset="0"/>
                <a:cs typeface="Lucida Grande" charset="0"/>
                <a:sym typeface="Lucida Grande" charset="0"/>
              </a:rPr>
              <a:t>Thinking of online learning and LMS system management, are we ready to examine best practices in sustainability?  </a:t>
            </a:r>
          </a:p>
          <a:p>
            <a:endParaRPr lang="en-US" sz="1200" dirty="0" smtClean="0">
              <a:latin typeface="Lucida Grande" charset="0"/>
              <a:cs typeface="Lucida Grande" charset="0"/>
              <a:sym typeface="Lucida Grande" charset="0"/>
            </a:endParaRPr>
          </a:p>
          <a:p>
            <a:r>
              <a:rPr lang="en-US" sz="1200" dirty="0" smtClean="0">
                <a:latin typeface="Lucida Grande" charset="0"/>
                <a:cs typeface="Lucida Grande" charset="0"/>
                <a:sym typeface="Lucida Grande" charset="0"/>
              </a:rPr>
              <a:t>Consider forming a community to discuss and move forward on this initiative.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BA9A8-4D45-48CC-8A98-62FE409FCAF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282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Thanks to JCA Solutions for Pro and Con comparisons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44504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42623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BA9A8-4D45-48CC-8A98-62FE409FCAF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098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757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8330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LMS (learning management system):</a:t>
            </a:r>
            <a:r>
              <a:rPr lang="en-US" sz="1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Software that automates the administration of training. The LMS registers users, tracks courses in a catalog, records data from learners; &amp; provides reports to management.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 LMS is typically designed to handle courses by multiple publishers &amp; providers. It usually doesn't include its own authoring capabilities; instead, it focuses on managing courses created by a variety of other sources. - ASTD</a:t>
            </a:r>
            <a:endParaRPr lang="en-US" sz="1400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It takes SPACE. It needs to be secure but accessible – firewalls for onsite access can be limiting.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4553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LMS (learning management system):</a:t>
            </a:r>
            <a:r>
              <a:rPr lang="en-US" sz="1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Software that automates the administration of training. The LMS registers users, tracks courses in a catalog, records data from learners; &amp; provides reports to management.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 LMS is typically designed to handle courses by multiple publishers &amp; providers. It usually doesn't include its own authoring capabilities; instead, it focuses on managing courses created by a variety of other sources. - ASTD</a:t>
            </a:r>
            <a:endParaRPr lang="en-US" sz="1400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It takes SPACE. It needs to be secure but accessible – firewalls for onsite access can be limiting.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4553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LMS (learning management system):</a:t>
            </a:r>
            <a:r>
              <a:rPr lang="en-US" sz="1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Software that automates the administration of training. The LMS registers users, tracks courses in a catalog, records data from learners; &amp; provides reports to management.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 LMS is typically designed to handle courses by multiple publishers &amp; providers. It usually doesn't include its own authoring capabilities; instead, it focuses on managing courses created by a variety of other sources. - ASTD</a:t>
            </a:r>
            <a:endParaRPr lang="en-US" sz="1400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It takes SPACE. 5 GB recommended + same for backups</a:t>
            </a:r>
          </a:p>
          <a:p>
            <a:pPr eaLnBrk="1" hangingPunct="1"/>
            <a:r>
              <a:rPr lang="en-US" dirty="0" smtClean="0"/>
              <a:t>It needs to be secure but accessible – firewalls for onsite access can be limiting.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4553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1327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Blackboard at Weston Pharma  http://www.youtube.com/watch?v=OGZOfgN-Pfg#t=53 4:01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Moodle 2.5 http://www.youtube.com/watch?v=W4uipnBkj-4  1:14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Totara</a:t>
            </a:r>
            <a:r>
              <a:rPr lang="en-US" baseline="0" dirty="0" smtClean="0"/>
              <a:t> You Tube </a:t>
            </a:r>
            <a:r>
              <a:rPr lang="en-US" dirty="0" smtClean="0"/>
              <a:t>http://www.youtube.com/watch?v=anx2Oq69uOs  2:14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Modular Object-Oriented Dynamic Learning Environment) is a free software e-learning platform, also known as a Learning Management System, or Virtual Learning Environment (VLE). As of June 2013 it had a user base of 83,008 registered and verified sites, serving 70,696,570 users in 7.5+ million courses with 1.2+ million teachers.  235 countries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4968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Blackboard at Weston Pharma  http://www.youtube.com/watch?v=OGZOfgN-Pfg#t=53 4:01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Moodle 2.5 http://www.youtube.com/watch?v=W4uipnBkj-4  1:14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Canvas   http://www.youtube.com/user/CanvasLMS  1:35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Totara</a:t>
            </a:r>
            <a:r>
              <a:rPr lang="en-US" baseline="0" dirty="0" smtClean="0"/>
              <a:t> You Tube </a:t>
            </a:r>
            <a:r>
              <a:rPr lang="en-US" dirty="0" smtClean="0"/>
              <a:t>http://www.youtube.com/watch?v=anx2Oq69uOs  2:14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Modular Object-Oriented Dynamic Learning Environment) is a free software e-learning platform, also known as a Learning Management System, or Virtual Learning Environment (VLE). As of June 2013 it had a user base of 83,008 registered and verified sites, serving 70,696,570 users in 7.5+ million courses with 1.2+ million teachers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BA9A8-4D45-48CC-8A98-62FE409FCAF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8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0B216-1A1C-4402-AEC3-F433EB8EB8FC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076CB-EFC7-4E73-B7F7-B0C44C299414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449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08C9-CB75-45A1-B6AE-3EB6041EB2C4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E27DE-40F9-475C-B543-DFC825EA95A0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551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2AD65-42B0-496D-8AC9-FBEDB7A47B05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B780E-2AA4-4070-8F07-73DB798572CD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11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AF0AA-96A4-46BC-BD16-6F050C252F71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31805-EC55-49EC-9956-0EC0DEBE5863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517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EEB53-ED92-4D24-BC84-3099BFF16CA4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8E3F6-AA90-4877-99D1-DDA3C45822E6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166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F2516-31DA-4392-A4BE-E0547A593B82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F984D-E1C7-4A9F-A672-6FDA212BF61D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946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CF488-D574-4980-9550-ED1F1DAB5DF0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5E917-7845-462B-8997-23BECC837E05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03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27400-0FA9-4B35-920C-8041DED5F12B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1DBE1-D64A-45B3-BE71-62DAD65F45B4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522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FF373-2FA9-4970-BABA-C3C99D9BF3BF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347F6-327D-4342-B803-26F1D1D1E7C6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276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8686-FFDC-4010-A835-8258664C7042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59637-E789-4898-B8DC-FF4E5F413D3E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260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C040A-ED38-494E-9783-23304F5EA412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1D33B-CCC1-4BA0-B9D8-790F1533FA38}" type="slidenum">
              <a:rPr lang="fr-FR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565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08080"/>
            </a:gs>
            <a:gs pos="100000">
              <a:srgbClr val="FFFF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C6EEC6-5EFA-45F4-B471-4DA3455E7ABF}" type="datetimeFigureOut">
              <a:rPr lang="fr-FR"/>
              <a:pPr>
                <a:defRPr/>
              </a:pPr>
              <a:t>3/5/14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CD7907F-DF20-4F61-BC4A-F928EB94FC96}" type="slidenum">
              <a:rPr lang="fr-FR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bu.blackboard.com/" TargetMode="External"/><Relationship Id="rId4" Type="http://schemas.openxmlformats.org/officeDocument/2006/relationships/hyperlink" Target="http://dln.akdistancelearning.net/moodle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diagramData" Target="../diagrams/data3.xml"/><Relationship Id="rId5" Type="http://schemas.openxmlformats.org/officeDocument/2006/relationships/diagramLayout" Target="../diagrams/layout3.xml"/><Relationship Id="rId6" Type="http://schemas.openxmlformats.org/officeDocument/2006/relationships/diagramQuickStyle" Target="../diagrams/quickStyle3.xml"/><Relationship Id="rId7" Type="http://schemas.openxmlformats.org/officeDocument/2006/relationships/diagramColors" Target="../diagrams/colors3.xml"/><Relationship Id="rId8" Type="http://schemas.microsoft.com/office/2007/relationships/diagramDrawing" Target="../diagrams/drawing3.xml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diagramData" Target="../diagrams/data4.xml"/><Relationship Id="rId5" Type="http://schemas.openxmlformats.org/officeDocument/2006/relationships/diagramLayout" Target="../diagrams/layout4.xml"/><Relationship Id="rId6" Type="http://schemas.openxmlformats.org/officeDocument/2006/relationships/diagramQuickStyle" Target="../diagrams/quickStyle4.xml"/><Relationship Id="rId7" Type="http://schemas.openxmlformats.org/officeDocument/2006/relationships/diagramColors" Target="../diagrams/colors4.xml"/><Relationship Id="rId8" Type="http://schemas.microsoft.com/office/2007/relationships/diagramDrawing" Target="../diagrams/drawing4.xml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diagramData" Target="../diagrams/data5.xml"/><Relationship Id="rId5" Type="http://schemas.openxmlformats.org/officeDocument/2006/relationships/diagramLayout" Target="../diagrams/layout5.xml"/><Relationship Id="rId6" Type="http://schemas.openxmlformats.org/officeDocument/2006/relationships/diagramQuickStyle" Target="../diagrams/quickStyle5.xml"/><Relationship Id="rId7" Type="http://schemas.openxmlformats.org/officeDocument/2006/relationships/diagramColors" Target="../diagrams/colors5.xml"/><Relationship Id="rId8" Type="http://schemas.microsoft.com/office/2007/relationships/diagramDrawing" Target="../diagrams/drawing5.xml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Relationship Id="rId3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1" Type="http://schemas.openxmlformats.org/officeDocument/2006/relationships/hyperlink" Target="http://tincanapi.com/" TargetMode="External"/><Relationship Id="rId12" Type="http://schemas.openxmlformats.org/officeDocument/2006/relationships/hyperlink" Target="http://tinyurl.com/l9l4s5k" TargetMode="External"/><Relationship Id="rId13" Type="http://schemas.openxmlformats.org/officeDocument/2006/relationships/hyperlink" Target="http://www.moodle.org" TargetMode="External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7.xml"/><Relationship Id="rId4" Type="http://schemas.openxmlformats.org/officeDocument/2006/relationships/hyperlink" Target="http://tinyurl.com/lgvoqyl" TargetMode="External"/><Relationship Id="rId5" Type="http://schemas.openxmlformats.org/officeDocument/2006/relationships/hyperlink" Target="http://www.aicc.org/" TargetMode="External"/><Relationship Id="rId6" Type="http://schemas.openxmlformats.org/officeDocument/2006/relationships/hyperlink" Target="http://www.syberworks.com/articles/aicc-and-the-lms-article.htm" TargetMode="External"/><Relationship Id="rId7" Type="http://schemas.openxmlformats.org/officeDocument/2006/relationships/hyperlink" Target="http://www.adlnet.gov/scorm/scorm-version-1-2" TargetMode="External"/><Relationship Id="rId8" Type="http://schemas.openxmlformats.org/officeDocument/2006/relationships/hyperlink" Target="http://www.adlnet.gov/scorm/scorm-2004-4th" TargetMode="External"/><Relationship Id="rId9" Type="http://schemas.openxmlformats.org/officeDocument/2006/relationships/hyperlink" Target="http://aicccmi5.wikispaces.com/AICC+CMI5+Specification" TargetMode="External"/><Relationship Id="rId10" Type="http://schemas.openxmlformats.org/officeDocument/2006/relationships/hyperlink" Target="http://www.adlnet.gov/tla/experience-api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hyperlink" Target="http://www.transitionmanagement.us" TargetMode="External"/><Relationship Id="rId5" Type="http://schemas.openxmlformats.org/officeDocument/2006/relationships/hyperlink" Target="mailto:mrydesky@yahoo.com" TargetMode="External"/><Relationship Id="rId6" Type="http://schemas.openxmlformats.org/officeDocument/2006/relationships/hyperlink" Target="mailto:dfoote@dantechservices.com" TargetMode="External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diagramData" Target="../diagrams/data2.xml"/><Relationship Id="rId5" Type="http://schemas.openxmlformats.org/officeDocument/2006/relationships/diagramLayout" Target="../diagrams/layout2.xml"/><Relationship Id="rId6" Type="http://schemas.openxmlformats.org/officeDocument/2006/relationships/diagramQuickStyle" Target="../diagrams/quickStyle2.xml"/><Relationship Id="rId7" Type="http://schemas.openxmlformats.org/officeDocument/2006/relationships/diagramColors" Target="../diagrams/colors2.xml"/><Relationship Id="rId8" Type="http://schemas.microsoft.com/office/2007/relationships/diagramDrawing" Target="../diagrams/drawing2.xml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790700" y="3429000"/>
            <a:ext cx="6972300" cy="1343025"/>
          </a:xfrm>
        </p:spPr>
        <p:txBody>
          <a:bodyPr/>
          <a:lstStyle/>
          <a:p>
            <a:pPr algn="r" eaLnBrk="1" hangingPunct="1"/>
            <a:r>
              <a:rPr lang="fr-CA" sz="4800" b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  <a:cs typeface="Trebuchet MS"/>
              </a:rPr>
              <a:t>Learning Management </a:t>
            </a:r>
            <a:r>
              <a:rPr lang="fr-CA" sz="4800" b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  <a:cs typeface="Trebuchet MS"/>
              </a:rPr>
              <a:t>Systems </a:t>
            </a:r>
            <a:r>
              <a:rPr lang="fr-CA" sz="4800" b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  <a:cs typeface="Trebuchet MS"/>
              </a:rPr>
              <a:t/>
            </a:r>
            <a:br>
              <a:rPr lang="fr-CA" sz="4800" b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  <a:cs typeface="Trebuchet MS"/>
              </a:rPr>
            </a:br>
            <a:r>
              <a:rPr lang="fr-CA" sz="4000" b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  <a:cs typeface="Trebuchet MS"/>
              </a:rPr>
              <a:t>Training Program Essentials</a:t>
            </a:r>
            <a:endParaRPr lang="fr-FR" sz="4000" b="1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7017" y="5562600"/>
            <a:ext cx="27013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/>
                <a:cs typeface="Trebuchet MS"/>
              </a:rPr>
              <a:t>GSHC 2014</a:t>
            </a:r>
          </a:p>
          <a:p>
            <a:pPr algn="ctr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/>
                <a:cs typeface="Trebuchet MS"/>
              </a:rPr>
              <a:t>Mary M Rydesky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rebuchet MS"/>
              <a:cs typeface="Trebuchet MS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 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1" hangingPunct="1">
              <a:spcBef>
                <a:spcPct val="30000"/>
              </a:spcBef>
              <a:buNone/>
              <a:defRPr/>
            </a:pPr>
            <a:r>
              <a:rPr lang="en-US" sz="2400" dirty="0">
                <a:latin typeface="Trebuchet MS"/>
                <a:cs typeface="Trebuchet MS"/>
              </a:rPr>
              <a:t>Blackboard at Weston Pharma  http://www.youtube.com/watch?v=OGZOfgN-Pfg#t=53 4:01</a:t>
            </a:r>
          </a:p>
          <a:p>
            <a:pPr marL="0" indent="0" eaLnBrk="1" hangingPunct="1">
              <a:spcBef>
                <a:spcPct val="30000"/>
              </a:spcBef>
              <a:buNone/>
              <a:defRPr/>
            </a:pPr>
            <a:r>
              <a:rPr lang="en-US" sz="2400" dirty="0" smtClean="0">
                <a:latin typeface="Trebuchet MS"/>
                <a:cs typeface="Trebuchet MS"/>
              </a:rPr>
              <a:t/>
            </a:r>
            <a:br>
              <a:rPr lang="en-US" sz="2400" dirty="0" smtClean="0">
                <a:latin typeface="Trebuchet MS"/>
                <a:cs typeface="Trebuchet MS"/>
              </a:rPr>
            </a:br>
            <a:r>
              <a:rPr lang="en-US" sz="2400" dirty="0">
                <a:latin typeface="Trebuchet MS"/>
                <a:cs typeface="Trebuchet MS"/>
              </a:rPr>
              <a:t>Canvas   http://www.youtube.com/user/CanvasLMS  1:35</a:t>
            </a:r>
          </a:p>
          <a:p>
            <a:pPr marL="0" lvl="0" indent="0" eaLnBrk="1" hangingPunct="1">
              <a:spcBef>
                <a:spcPct val="30000"/>
              </a:spcBef>
              <a:buNone/>
              <a:defRPr/>
            </a:pPr>
            <a:endParaRPr lang="en-US" sz="2400" dirty="0">
              <a:latin typeface="Trebuchet MS"/>
              <a:cs typeface="Trebuchet MS"/>
            </a:endParaRPr>
          </a:p>
          <a:p>
            <a:pPr marL="0" lvl="0" indent="0" eaLnBrk="1" hangingPunct="1">
              <a:spcBef>
                <a:spcPct val="30000"/>
              </a:spcBef>
              <a:buNone/>
              <a:defRPr/>
            </a:pPr>
            <a:r>
              <a:rPr lang="en-US" sz="2400" dirty="0">
                <a:latin typeface="Trebuchet MS"/>
                <a:cs typeface="Trebuchet MS"/>
              </a:rPr>
              <a:t>Moodle 2.5 http://www.youtube.com/watch?v=W4uipnBkj-4  1:14</a:t>
            </a:r>
          </a:p>
          <a:p>
            <a:pPr marL="0" lvl="0" indent="0" eaLnBrk="1" hangingPunct="1">
              <a:spcBef>
                <a:spcPct val="30000"/>
              </a:spcBef>
              <a:buNone/>
              <a:defRPr/>
            </a:pPr>
            <a:r>
              <a:rPr lang="en-US" sz="2400" dirty="0">
                <a:latin typeface="Trebuchet MS"/>
                <a:cs typeface="Trebuchet MS"/>
              </a:rPr>
              <a:t> </a:t>
            </a:r>
          </a:p>
          <a:p>
            <a:pPr marL="0" lvl="0" indent="0" eaLnBrk="1" hangingPunct="1">
              <a:spcBef>
                <a:spcPct val="30000"/>
              </a:spcBef>
              <a:buNone/>
              <a:defRPr/>
            </a:pPr>
            <a:r>
              <a:rPr lang="en-US" sz="2400" dirty="0">
                <a:latin typeface="Trebuchet MS"/>
                <a:cs typeface="Trebuchet MS"/>
              </a:rPr>
              <a:t>Totara You Tube http://www.youtube.com/watch?v=anx2Oq69uOs  2:14</a:t>
            </a:r>
          </a:p>
          <a:p>
            <a:endParaRPr lang="en-US" sz="2400" dirty="0"/>
          </a:p>
        </p:txBody>
      </p:sp>
      <p:sp>
        <p:nvSpPr>
          <p:cNvPr id="4" name="Decagon 3">
            <a:hlinkClick r:id="rId3"/>
          </p:cNvPr>
          <p:cNvSpPr/>
          <p:nvPr/>
        </p:nvSpPr>
        <p:spPr>
          <a:xfrm>
            <a:off x="7683846" y="4491932"/>
            <a:ext cx="822960" cy="822960"/>
          </a:xfrm>
          <a:prstGeom prst="decagon">
            <a:avLst/>
          </a:prstGeom>
          <a:solidFill>
            <a:srgbClr val="24829F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Decagon 5">
            <a:hlinkClick r:id="rId4"/>
          </p:cNvPr>
          <p:cNvSpPr/>
          <p:nvPr/>
        </p:nvSpPr>
        <p:spPr>
          <a:xfrm>
            <a:off x="7683846" y="5589525"/>
            <a:ext cx="822960" cy="822960"/>
          </a:xfrm>
          <a:prstGeom prst="decagon">
            <a:avLst/>
          </a:prstGeom>
          <a:solidFill>
            <a:srgbClr val="24829F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304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>
          <a:xfrm>
            <a:off x="746125" y="0"/>
            <a:ext cx="7224115" cy="1219200"/>
          </a:xfrm>
        </p:spPr>
        <p:txBody>
          <a:bodyPr/>
          <a:lstStyle/>
          <a:p>
            <a:pPr algn="l" eaLnBrk="1" hangingPunct="1"/>
            <a:r>
              <a:rPr lang="fr-CA" sz="3600" b="1" i="1" dirty="0" smtClean="0">
                <a:solidFill>
                  <a:srgbClr val="404040"/>
                </a:solidFill>
              </a:rPr>
              <a:t>E-Learning </a:t>
            </a:r>
            <a:r>
              <a:rPr lang="fr-CA" sz="3600" b="1" i="1" dirty="0" smtClean="0">
                <a:solidFill>
                  <a:srgbClr val="404040"/>
                </a:solidFill>
              </a:rPr>
              <a:t>LMS Technical Standards</a:t>
            </a:r>
            <a:endParaRPr lang="fr-FR" sz="3600" b="1" i="1" dirty="0" smtClean="0">
              <a:solidFill>
                <a:srgbClr val="404040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26923313"/>
              </p:ext>
            </p:extLst>
          </p:nvPr>
        </p:nvGraphicFramePr>
        <p:xfrm>
          <a:off x="869813" y="1248180"/>
          <a:ext cx="6757988" cy="28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9766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179251" y="0"/>
            <a:ext cx="7447241" cy="1143000"/>
          </a:xfrm>
        </p:spPr>
        <p:txBody>
          <a:bodyPr/>
          <a:lstStyle/>
          <a:p>
            <a:pPr algn="l" eaLnBrk="1" hangingPunct="1"/>
            <a:r>
              <a:rPr lang="fr-CA" sz="3600" b="1" i="1" dirty="0" smtClean="0">
                <a:solidFill>
                  <a:srgbClr val="404040"/>
                </a:solidFill>
              </a:rPr>
              <a:t>Purchase &amp; Deployment Model Pro’s</a:t>
            </a:r>
            <a:endParaRPr lang="fr-FR" sz="3600" b="1" i="1" dirty="0" smtClean="0">
              <a:solidFill>
                <a:srgbClr val="404040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484591"/>
              </p:ext>
            </p:extLst>
          </p:nvPr>
        </p:nvGraphicFramePr>
        <p:xfrm>
          <a:off x="737859" y="1229418"/>
          <a:ext cx="7740185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86657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195751" y="0"/>
            <a:ext cx="7546202" cy="1143000"/>
          </a:xfrm>
        </p:spPr>
        <p:txBody>
          <a:bodyPr/>
          <a:lstStyle/>
          <a:p>
            <a:pPr algn="l" eaLnBrk="1" hangingPunct="1"/>
            <a:r>
              <a:rPr lang="fr-CA" sz="3600" b="1" i="1" dirty="0" smtClean="0">
                <a:solidFill>
                  <a:srgbClr val="404040"/>
                </a:solidFill>
              </a:rPr>
              <a:t>Purchase &amp; Deployment Models Con’s</a:t>
            </a:r>
            <a:endParaRPr lang="fr-FR" sz="3600" b="1" i="1" dirty="0" smtClean="0">
              <a:solidFill>
                <a:srgbClr val="404040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895667"/>
              </p:ext>
            </p:extLst>
          </p:nvPr>
        </p:nvGraphicFramePr>
        <p:xfrm>
          <a:off x="721365" y="1245914"/>
          <a:ext cx="7756679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438918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>
          <a:xfrm>
            <a:off x="1360690" y="-60155"/>
            <a:ext cx="6757988" cy="1143000"/>
          </a:xfrm>
        </p:spPr>
        <p:txBody>
          <a:bodyPr/>
          <a:lstStyle/>
          <a:p>
            <a:pPr algn="l" eaLnBrk="1" hangingPunct="1"/>
            <a:r>
              <a:rPr lang="fr-CA" sz="3600" b="1" i="1" dirty="0" smtClean="0">
                <a:solidFill>
                  <a:srgbClr val="404040"/>
                </a:solidFill>
              </a:rPr>
              <a:t>E-Learning Standards </a:t>
            </a:r>
            <a:r>
              <a:rPr lang="fr-CA" sz="3600" b="1" i="1" dirty="0" smtClean="0">
                <a:solidFill>
                  <a:srgbClr val="404040"/>
                </a:solidFill>
              </a:rPr>
              <a:t>in the LMS</a:t>
            </a:r>
            <a:endParaRPr lang="fr-FR" sz="3600" b="1" i="1" dirty="0" smtClean="0">
              <a:solidFill>
                <a:srgbClr val="404040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4294967295"/>
          </p:nvPr>
        </p:nvSpPr>
        <p:spPr>
          <a:xfrm>
            <a:off x="746124" y="922281"/>
            <a:ext cx="8078299" cy="5562600"/>
          </a:xfrm>
        </p:spPr>
        <p:txBody>
          <a:bodyPr/>
          <a:lstStyle/>
          <a:p>
            <a:pPr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Development &amp; testing</a:t>
            </a:r>
            <a:endParaRPr lang="fr-FR" sz="24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en-US" sz="2400" dirty="0" smtClean="0">
                <a:latin typeface="Trebuchet MS"/>
                <a:cs typeface="Trebuchet MS"/>
              </a:rPr>
              <a:t>LMS </a:t>
            </a:r>
            <a:r>
              <a:rPr lang="en-US" sz="2400" dirty="0">
                <a:latin typeface="Trebuchet MS"/>
                <a:cs typeface="Trebuchet MS"/>
              </a:rPr>
              <a:t>content integration </a:t>
            </a:r>
            <a:r>
              <a:rPr lang="en-US" sz="2400" dirty="0" smtClean="0">
                <a:latin typeface="Trebuchet MS"/>
                <a:cs typeface="Trebuchet MS"/>
              </a:rPr>
              <a:t>has standards supported &amp; versions</a:t>
            </a:r>
            <a:r>
              <a:rPr lang="en-US" sz="2400" dirty="0">
                <a:latin typeface="Trebuchet MS"/>
                <a:cs typeface="Trebuchet MS"/>
              </a:rPr>
              <a:t>, size limits, media types supported, suggested dev tools</a:t>
            </a:r>
            <a:r>
              <a:rPr lang="en-US" sz="2400" dirty="0" smtClean="0">
                <a:latin typeface="Trebuchet MS"/>
                <a:cs typeface="Trebuchet MS"/>
              </a:rPr>
              <a:t>, &amp; import</a:t>
            </a:r>
            <a:r>
              <a:rPr lang="en-US" sz="2400" dirty="0">
                <a:latin typeface="Trebuchet MS"/>
                <a:cs typeface="Trebuchet MS"/>
              </a:rPr>
              <a:t>/export </a:t>
            </a:r>
            <a:r>
              <a:rPr lang="en-US" sz="2400" dirty="0" smtClean="0">
                <a:latin typeface="Trebuchet MS"/>
                <a:cs typeface="Trebuchet MS"/>
              </a:rPr>
              <a:t>settings</a:t>
            </a:r>
            <a:endParaRPr lang="en-US" sz="2400" dirty="0">
              <a:latin typeface="Trebuchet MS"/>
              <a:cs typeface="Trebuchet MS"/>
            </a:endParaRPr>
          </a:p>
          <a:p>
            <a:pPr lvl="1" eaLnBrk="1" hangingPunct="1"/>
            <a:r>
              <a:rPr lang="en-US" sz="2400" dirty="0" smtClean="0">
                <a:latin typeface="Trebuchet MS"/>
                <a:cs typeface="Trebuchet MS"/>
              </a:rPr>
              <a:t>Test </a:t>
            </a:r>
            <a:r>
              <a:rPr lang="en-US" sz="2400" dirty="0">
                <a:latin typeface="Trebuchet MS"/>
                <a:cs typeface="Trebuchet MS"/>
              </a:rPr>
              <a:t>– different browsers &amp; OS &amp; </a:t>
            </a:r>
            <a:r>
              <a:rPr lang="en-US" sz="2400" dirty="0" smtClean="0">
                <a:latin typeface="Trebuchet MS"/>
                <a:cs typeface="Trebuchet MS"/>
              </a:rPr>
              <a:t>devices; cloud </a:t>
            </a:r>
            <a:r>
              <a:rPr lang="en-US" sz="2400" dirty="0" smtClean="0">
                <a:latin typeface="Trebuchet MS"/>
                <a:cs typeface="Trebuchet MS"/>
              </a:rPr>
              <a:t>or server based services, speed, ease of access</a:t>
            </a:r>
            <a:endParaRPr lang="en-US" sz="2400" dirty="0">
              <a:latin typeface="Trebuchet MS"/>
              <a:cs typeface="Trebuchet MS"/>
            </a:endParaRPr>
          </a:p>
          <a:p>
            <a:pPr lvl="1" eaLnBrk="1" hangingPunct="1"/>
            <a:r>
              <a:rPr lang="en-US" sz="2400" dirty="0" smtClean="0">
                <a:latin typeface="Trebuchet MS"/>
                <a:cs typeface="Trebuchet MS"/>
              </a:rPr>
              <a:t>Test </a:t>
            </a:r>
            <a:r>
              <a:rPr lang="en-US" sz="2400" dirty="0" smtClean="0">
                <a:latin typeface="Trebuchet MS"/>
                <a:cs typeface="Trebuchet MS"/>
              </a:rPr>
              <a:t>your LMS access for functional &amp; data</a:t>
            </a:r>
            <a:r>
              <a:rPr lang="en-US" sz="2400" dirty="0">
                <a:latin typeface="Trebuchet MS"/>
                <a:cs typeface="Trebuchet MS"/>
              </a:rPr>
              <a:t>/</a:t>
            </a:r>
            <a:r>
              <a:rPr lang="en-US" sz="2400" dirty="0" smtClean="0">
                <a:latin typeface="Trebuchet MS"/>
                <a:cs typeface="Trebuchet MS"/>
              </a:rPr>
              <a:t>comm </a:t>
            </a:r>
            <a:r>
              <a:rPr lang="en-US" sz="2400" dirty="0">
                <a:latin typeface="Trebuchet MS"/>
                <a:cs typeface="Trebuchet MS"/>
              </a:rPr>
              <a:t>issues</a:t>
            </a:r>
            <a:endParaRPr lang="fr-FR" sz="24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Content Delivery</a:t>
            </a:r>
            <a:endParaRPr lang="fr-FR" sz="24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en-US" sz="2400" dirty="0" smtClean="0">
                <a:latin typeface="Trebuchet MS"/>
                <a:cs typeface="Trebuchet MS"/>
              </a:rPr>
              <a:t>Set up</a:t>
            </a:r>
            <a:r>
              <a:rPr lang="en-US" sz="2400" dirty="0" smtClean="0">
                <a:latin typeface="Trebuchet MS"/>
                <a:cs typeface="Trebuchet MS"/>
              </a:rPr>
              <a:t> </a:t>
            </a:r>
            <a:r>
              <a:rPr lang="en-US" sz="2400" dirty="0">
                <a:latin typeface="Trebuchet MS"/>
                <a:cs typeface="Trebuchet MS"/>
              </a:rPr>
              <a:t>student </a:t>
            </a:r>
            <a:r>
              <a:rPr lang="en-US" sz="2400" dirty="0" smtClean="0">
                <a:latin typeface="Trebuchet MS"/>
                <a:cs typeface="Trebuchet MS"/>
              </a:rPr>
              <a:t>account </a:t>
            </a:r>
            <a:r>
              <a:rPr lang="en-US" sz="2400" dirty="0">
                <a:latin typeface="Trebuchet MS"/>
                <a:cs typeface="Trebuchet MS"/>
              </a:rPr>
              <a:t>on the LMS for </a:t>
            </a:r>
            <a:r>
              <a:rPr lang="en-US" sz="2400" dirty="0" smtClean="0">
                <a:latin typeface="Trebuchet MS"/>
                <a:cs typeface="Trebuchet MS"/>
              </a:rPr>
              <a:t>testing</a:t>
            </a:r>
            <a:endParaRPr lang="en-US" sz="2400" dirty="0" smtClean="0">
              <a:latin typeface="Trebuchet MS"/>
              <a:cs typeface="Trebuchet MS"/>
            </a:endParaRPr>
          </a:p>
          <a:p>
            <a:pPr lvl="1" eaLnBrk="1" hangingPunct="1"/>
            <a:r>
              <a:rPr lang="en-US" sz="2400" dirty="0" smtClean="0">
                <a:latin typeface="Trebuchet MS"/>
                <a:cs typeface="Trebuchet MS"/>
              </a:rPr>
              <a:t>Perform </a:t>
            </a:r>
            <a:r>
              <a:rPr lang="en-US" sz="2400" dirty="0">
                <a:latin typeface="Trebuchet MS"/>
                <a:cs typeface="Trebuchet MS"/>
              </a:rPr>
              <a:t>a small group test </a:t>
            </a:r>
            <a:r>
              <a:rPr lang="en-US" sz="2400" dirty="0" smtClean="0">
                <a:latin typeface="Trebuchet MS"/>
                <a:cs typeface="Trebuchet MS"/>
              </a:rPr>
              <a:t>before opening courses</a:t>
            </a:r>
            <a:endParaRPr lang="en-US" sz="2400" dirty="0">
              <a:latin typeface="Trebuchet MS"/>
              <a:cs typeface="Trebuchet MS"/>
            </a:endParaRPr>
          </a:p>
          <a:p>
            <a:pPr lvl="1" eaLnBrk="1" hangingPunct="1"/>
            <a:r>
              <a:rPr lang="en-US" sz="2400" dirty="0" smtClean="0">
                <a:latin typeface="Trebuchet MS"/>
                <a:cs typeface="Trebuchet MS"/>
              </a:rPr>
              <a:t>Check </a:t>
            </a:r>
            <a:r>
              <a:rPr lang="en-US" sz="2400" dirty="0">
                <a:latin typeface="Trebuchet MS"/>
                <a:cs typeface="Trebuchet MS"/>
              </a:rPr>
              <a:t>to see that all learner systems produce the same course reports in the </a:t>
            </a:r>
            <a:r>
              <a:rPr lang="en-US" sz="2400" dirty="0" smtClean="0">
                <a:latin typeface="Trebuchet MS"/>
                <a:cs typeface="Trebuchet MS"/>
              </a:rPr>
              <a:t>LMS…t</a:t>
            </a:r>
            <a:r>
              <a:rPr lang="en-US" sz="2400" dirty="0" smtClean="0">
                <a:latin typeface="Trebuchet MS"/>
                <a:cs typeface="Trebuchet MS"/>
              </a:rPr>
              <a:t>hen go </a:t>
            </a:r>
            <a:r>
              <a:rPr lang="en-US" sz="2400" dirty="0" smtClean="0">
                <a:latin typeface="Trebuchet MS"/>
                <a:cs typeface="Trebuchet MS"/>
              </a:rPr>
              <a:t>live</a:t>
            </a:r>
            <a:endParaRPr lang="fr-FR" sz="2400" dirty="0" smtClean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4651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2"/>
          <p:cNvGrpSpPr>
            <a:grpSpLocks noRot="1"/>
          </p:cNvGrpSpPr>
          <p:nvPr/>
        </p:nvGrpSpPr>
        <p:grpSpPr bwMode="auto">
          <a:xfrm rot="31892">
            <a:off x="23923" y="1395556"/>
            <a:ext cx="9081770" cy="5199839"/>
            <a:chOff x="0" y="0"/>
            <a:chExt cx="5705" cy="388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385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endParaRPr lang="en-US" sz="3000" dirty="0">
                <a:solidFill>
                  <a:srgbClr val="FFFDEA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385" y="0"/>
              <a:ext cx="1048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NACOL</a:t>
              </a: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33" y="0"/>
              <a:ext cx="640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QM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073" y="0"/>
              <a:ext cx="688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ISO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761" y="0"/>
              <a:ext cx="944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SLOAN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0" y="454"/>
              <a:ext cx="2385" cy="702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Management </a:t>
              </a:r>
              <a:b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</a:b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(time, cost, ROI)</a:t>
              </a:r>
              <a:b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</a:br>
              <a:endParaRPr lang="en-US" sz="3000" dirty="0">
                <a:solidFill>
                  <a:srgbClr val="FFFDEA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385" y="454"/>
              <a:ext cx="1048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433" y="454"/>
              <a:ext cx="640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073" y="454"/>
              <a:ext cx="688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xx</a:t>
              </a: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761" y="454"/>
              <a:ext cx="944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0" y="1156"/>
              <a:ext cx="2385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Course Design</a:t>
              </a: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385" y="1156"/>
              <a:ext cx="104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xx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433" y="1156"/>
              <a:ext cx="64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xx</a:t>
              </a: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073" y="1156"/>
              <a:ext cx="68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761" y="1156"/>
              <a:ext cx="944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0" y="1610"/>
              <a:ext cx="2385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Course Delivery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385" y="1610"/>
              <a:ext cx="104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433" y="1610"/>
              <a:ext cx="64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073" y="1610"/>
              <a:ext cx="68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761" y="1610"/>
              <a:ext cx="944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0" y="2064"/>
              <a:ext cx="2385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Course Evaluation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85" y="2064"/>
              <a:ext cx="104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3433" y="2064"/>
              <a:ext cx="64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073" y="2064"/>
              <a:ext cx="68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761" y="2064"/>
              <a:ext cx="944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xx</a:t>
              </a: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0" y="2518"/>
              <a:ext cx="2385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Learner Skills</a:t>
              </a: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385" y="2518"/>
              <a:ext cx="104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433" y="2518"/>
              <a:ext cx="64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073" y="2518"/>
              <a:ext cx="68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761" y="2518"/>
              <a:ext cx="944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xx</a:t>
              </a: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0" y="2972"/>
              <a:ext cx="2385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Learner Outcomes</a:t>
              </a: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2385" y="2972"/>
              <a:ext cx="104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3433" y="2972"/>
              <a:ext cx="64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073" y="2972"/>
              <a:ext cx="68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761" y="2972"/>
              <a:ext cx="944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0" y="3426"/>
              <a:ext cx="2385" cy="454"/>
            </a:xfrm>
            <a:prstGeom prst="rect">
              <a:avLst/>
            </a:prstGeom>
            <a:gradFill rotWithShape="0">
              <a:gsLst>
                <a:gs pos="0">
                  <a:srgbClr val="800000"/>
                </a:gs>
                <a:gs pos="100000">
                  <a:srgbClr val="46465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</a:pPr>
              <a:r>
                <a:rPr lang="en-US" sz="3000" dirty="0">
                  <a:solidFill>
                    <a:srgbClr val="FFFDE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Technology</a:t>
              </a: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2385" y="3426"/>
              <a:ext cx="104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433" y="3426"/>
              <a:ext cx="64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endParaRPr lang="en-US" sz="2800" dirty="0">
                <a:solidFill>
                  <a:srgbClr val="806216"/>
                </a:solidFill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4073" y="3426"/>
              <a:ext cx="68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761" y="3426"/>
              <a:ext cx="944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>
                <a:buSzPct val="69000"/>
                <a:tabLst>
                  <a:tab pos="914400" algn="l"/>
                </a:tabLst>
              </a:pPr>
              <a:r>
                <a:rPr lang="en-US" sz="2800" dirty="0">
                  <a:solidFill>
                    <a:srgbClr val="806216"/>
                  </a:solidFill>
                </a:rPr>
                <a:t>x</a:t>
              </a: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0" y="0"/>
              <a:ext cx="2385" cy="0"/>
            </a:xfrm>
            <a:prstGeom prst="line">
              <a:avLst/>
            </a:prstGeom>
            <a:noFill/>
            <a:ln w="25400" cap="sq">
              <a:solidFill>
                <a:srgbClr val="8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2385" y="0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433" y="0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3726" y="2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4761" y="0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0" y="454"/>
              <a:ext cx="2385" cy="0"/>
            </a:xfrm>
            <a:prstGeom prst="line">
              <a:avLst/>
            </a:prstGeom>
            <a:noFill/>
            <a:ln w="25400" cap="sq">
              <a:solidFill>
                <a:srgbClr val="8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2385" y="454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3433" y="454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auto">
            <a:xfrm>
              <a:off x="4073" y="454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4761" y="454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0" y="1156"/>
              <a:ext cx="2385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2385" y="1156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3433" y="1156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>
              <a:off x="4073" y="1156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4761" y="1156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0" y="1610"/>
              <a:ext cx="2385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385" y="1610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3433" y="1610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4073" y="1610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4761" y="1610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0" y="2064"/>
              <a:ext cx="2385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2385" y="2064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3433" y="2064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" name="Line 66"/>
            <p:cNvSpPr>
              <a:spLocks noChangeShapeType="1"/>
            </p:cNvSpPr>
            <p:nvPr/>
          </p:nvSpPr>
          <p:spPr bwMode="auto">
            <a:xfrm>
              <a:off x="4073" y="2064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" name="Line 67"/>
            <p:cNvSpPr>
              <a:spLocks noChangeShapeType="1"/>
            </p:cNvSpPr>
            <p:nvPr/>
          </p:nvSpPr>
          <p:spPr bwMode="auto">
            <a:xfrm>
              <a:off x="4761" y="2064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auto">
            <a:xfrm>
              <a:off x="0" y="2518"/>
              <a:ext cx="2385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" name="Line 69"/>
            <p:cNvSpPr>
              <a:spLocks noChangeShapeType="1"/>
            </p:cNvSpPr>
            <p:nvPr/>
          </p:nvSpPr>
          <p:spPr bwMode="auto">
            <a:xfrm>
              <a:off x="2385" y="2518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auto">
            <a:xfrm>
              <a:off x="3433" y="2518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" name="Line 71"/>
            <p:cNvSpPr>
              <a:spLocks noChangeShapeType="1"/>
            </p:cNvSpPr>
            <p:nvPr/>
          </p:nvSpPr>
          <p:spPr bwMode="auto">
            <a:xfrm>
              <a:off x="4073" y="2518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auto">
            <a:xfrm>
              <a:off x="4761" y="2518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auto">
            <a:xfrm>
              <a:off x="0" y="2972"/>
              <a:ext cx="2385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auto">
            <a:xfrm>
              <a:off x="2385" y="2972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Line 75"/>
            <p:cNvSpPr>
              <a:spLocks noChangeShapeType="1"/>
            </p:cNvSpPr>
            <p:nvPr/>
          </p:nvSpPr>
          <p:spPr bwMode="auto">
            <a:xfrm>
              <a:off x="3433" y="2972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8" name="Line 76"/>
            <p:cNvSpPr>
              <a:spLocks noChangeShapeType="1"/>
            </p:cNvSpPr>
            <p:nvPr/>
          </p:nvSpPr>
          <p:spPr bwMode="auto">
            <a:xfrm>
              <a:off x="4073" y="2972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Line 77"/>
            <p:cNvSpPr>
              <a:spLocks noChangeShapeType="1"/>
            </p:cNvSpPr>
            <p:nvPr/>
          </p:nvSpPr>
          <p:spPr bwMode="auto">
            <a:xfrm>
              <a:off x="4761" y="2972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Line 78"/>
            <p:cNvSpPr>
              <a:spLocks noChangeShapeType="1"/>
            </p:cNvSpPr>
            <p:nvPr/>
          </p:nvSpPr>
          <p:spPr bwMode="auto">
            <a:xfrm>
              <a:off x="0" y="3426"/>
              <a:ext cx="2385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auto">
            <a:xfrm>
              <a:off x="2385" y="3426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" name="Line 80"/>
            <p:cNvSpPr>
              <a:spLocks noChangeShapeType="1"/>
            </p:cNvSpPr>
            <p:nvPr/>
          </p:nvSpPr>
          <p:spPr bwMode="auto">
            <a:xfrm>
              <a:off x="3433" y="3426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Line 81"/>
            <p:cNvSpPr>
              <a:spLocks noChangeShapeType="1"/>
            </p:cNvSpPr>
            <p:nvPr/>
          </p:nvSpPr>
          <p:spPr bwMode="auto">
            <a:xfrm>
              <a:off x="4073" y="3426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4" name="Line 82"/>
            <p:cNvSpPr>
              <a:spLocks noChangeShapeType="1"/>
            </p:cNvSpPr>
            <p:nvPr/>
          </p:nvSpPr>
          <p:spPr bwMode="auto">
            <a:xfrm>
              <a:off x="4761" y="3426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5" name="Line 83"/>
            <p:cNvSpPr>
              <a:spLocks noChangeShapeType="1"/>
            </p:cNvSpPr>
            <p:nvPr/>
          </p:nvSpPr>
          <p:spPr bwMode="auto">
            <a:xfrm>
              <a:off x="0" y="3880"/>
              <a:ext cx="2385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Line 84"/>
            <p:cNvSpPr>
              <a:spLocks noChangeShapeType="1"/>
            </p:cNvSpPr>
            <p:nvPr/>
          </p:nvSpPr>
          <p:spPr bwMode="auto">
            <a:xfrm>
              <a:off x="2385" y="3880"/>
              <a:ext cx="104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Line 85"/>
            <p:cNvSpPr>
              <a:spLocks noChangeShapeType="1"/>
            </p:cNvSpPr>
            <p:nvPr/>
          </p:nvSpPr>
          <p:spPr bwMode="auto">
            <a:xfrm>
              <a:off x="3433" y="3880"/>
              <a:ext cx="640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" name="Line 86"/>
            <p:cNvSpPr>
              <a:spLocks noChangeShapeType="1"/>
            </p:cNvSpPr>
            <p:nvPr/>
          </p:nvSpPr>
          <p:spPr bwMode="auto">
            <a:xfrm>
              <a:off x="4073" y="3880"/>
              <a:ext cx="688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auto">
            <a:xfrm>
              <a:off x="4761" y="3880"/>
              <a:ext cx="944" cy="0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" name="Line 88"/>
            <p:cNvSpPr>
              <a:spLocks noChangeShapeType="1"/>
            </p:cNvSpPr>
            <p:nvPr/>
          </p:nvSpPr>
          <p:spPr bwMode="auto">
            <a:xfrm>
              <a:off x="0" y="0"/>
              <a:ext cx="0" cy="454"/>
            </a:xfrm>
            <a:prstGeom prst="line">
              <a:avLst/>
            </a:prstGeom>
            <a:noFill/>
            <a:ln w="25400" cap="sq">
              <a:solidFill>
                <a:srgbClr val="8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auto">
            <a:xfrm>
              <a:off x="0" y="454"/>
              <a:ext cx="0" cy="702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Line 90"/>
            <p:cNvSpPr>
              <a:spLocks noChangeShapeType="1"/>
            </p:cNvSpPr>
            <p:nvPr/>
          </p:nvSpPr>
          <p:spPr bwMode="auto">
            <a:xfrm>
              <a:off x="0" y="115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" name="Line 91"/>
            <p:cNvSpPr>
              <a:spLocks noChangeShapeType="1"/>
            </p:cNvSpPr>
            <p:nvPr/>
          </p:nvSpPr>
          <p:spPr bwMode="auto">
            <a:xfrm>
              <a:off x="0" y="161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" name="Line 92"/>
            <p:cNvSpPr>
              <a:spLocks noChangeShapeType="1"/>
            </p:cNvSpPr>
            <p:nvPr/>
          </p:nvSpPr>
          <p:spPr bwMode="auto">
            <a:xfrm>
              <a:off x="0" y="2064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5" name="Line 93"/>
            <p:cNvSpPr>
              <a:spLocks noChangeShapeType="1"/>
            </p:cNvSpPr>
            <p:nvPr/>
          </p:nvSpPr>
          <p:spPr bwMode="auto">
            <a:xfrm>
              <a:off x="0" y="2518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6" name="Line 94"/>
            <p:cNvSpPr>
              <a:spLocks noChangeShapeType="1"/>
            </p:cNvSpPr>
            <p:nvPr/>
          </p:nvSpPr>
          <p:spPr bwMode="auto">
            <a:xfrm>
              <a:off x="0" y="2972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7" name="Line 95"/>
            <p:cNvSpPr>
              <a:spLocks noChangeShapeType="1"/>
            </p:cNvSpPr>
            <p:nvPr/>
          </p:nvSpPr>
          <p:spPr bwMode="auto">
            <a:xfrm>
              <a:off x="0" y="342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8" name="Line 96"/>
            <p:cNvSpPr>
              <a:spLocks noChangeShapeType="1"/>
            </p:cNvSpPr>
            <p:nvPr/>
          </p:nvSpPr>
          <p:spPr bwMode="auto">
            <a:xfrm>
              <a:off x="2385" y="0"/>
              <a:ext cx="0" cy="454"/>
            </a:xfrm>
            <a:prstGeom prst="line">
              <a:avLst/>
            </a:prstGeom>
            <a:noFill/>
            <a:ln w="25400" cap="sq">
              <a:solidFill>
                <a:srgbClr val="8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9" name="Line 97"/>
            <p:cNvSpPr>
              <a:spLocks noChangeShapeType="1"/>
            </p:cNvSpPr>
            <p:nvPr/>
          </p:nvSpPr>
          <p:spPr bwMode="auto">
            <a:xfrm>
              <a:off x="2385" y="454"/>
              <a:ext cx="0" cy="702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0" name="Line 98"/>
            <p:cNvSpPr>
              <a:spLocks noChangeShapeType="1"/>
            </p:cNvSpPr>
            <p:nvPr/>
          </p:nvSpPr>
          <p:spPr bwMode="auto">
            <a:xfrm>
              <a:off x="2385" y="115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1" name="Line 99"/>
            <p:cNvSpPr>
              <a:spLocks noChangeShapeType="1"/>
            </p:cNvSpPr>
            <p:nvPr/>
          </p:nvSpPr>
          <p:spPr bwMode="auto">
            <a:xfrm>
              <a:off x="2385" y="161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" name="Line 100"/>
            <p:cNvSpPr>
              <a:spLocks noChangeShapeType="1"/>
            </p:cNvSpPr>
            <p:nvPr/>
          </p:nvSpPr>
          <p:spPr bwMode="auto">
            <a:xfrm>
              <a:off x="2385" y="2064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" name="Line 101"/>
            <p:cNvSpPr>
              <a:spLocks noChangeShapeType="1"/>
            </p:cNvSpPr>
            <p:nvPr/>
          </p:nvSpPr>
          <p:spPr bwMode="auto">
            <a:xfrm>
              <a:off x="2385" y="2518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" name="Line 102"/>
            <p:cNvSpPr>
              <a:spLocks noChangeShapeType="1"/>
            </p:cNvSpPr>
            <p:nvPr/>
          </p:nvSpPr>
          <p:spPr bwMode="auto">
            <a:xfrm>
              <a:off x="2385" y="2972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5" name="Line 103"/>
            <p:cNvSpPr>
              <a:spLocks noChangeShapeType="1"/>
            </p:cNvSpPr>
            <p:nvPr/>
          </p:nvSpPr>
          <p:spPr bwMode="auto">
            <a:xfrm>
              <a:off x="2385" y="342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" name="Line 104"/>
            <p:cNvSpPr>
              <a:spLocks noChangeShapeType="1"/>
            </p:cNvSpPr>
            <p:nvPr/>
          </p:nvSpPr>
          <p:spPr bwMode="auto">
            <a:xfrm>
              <a:off x="3433" y="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auto">
            <a:xfrm>
              <a:off x="3433" y="454"/>
              <a:ext cx="0" cy="702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8" name="Line 106"/>
            <p:cNvSpPr>
              <a:spLocks noChangeShapeType="1"/>
            </p:cNvSpPr>
            <p:nvPr/>
          </p:nvSpPr>
          <p:spPr bwMode="auto">
            <a:xfrm>
              <a:off x="3433" y="115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auto">
            <a:xfrm>
              <a:off x="3433" y="161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0" name="Line 108"/>
            <p:cNvSpPr>
              <a:spLocks noChangeShapeType="1"/>
            </p:cNvSpPr>
            <p:nvPr/>
          </p:nvSpPr>
          <p:spPr bwMode="auto">
            <a:xfrm>
              <a:off x="3433" y="2064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1" name="Line 109"/>
            <p:cNvSpPr>
              <a:spLocks noChangeShapeType="1"/>
            </p:cNvSpPr>
            <p:nvPr/>
          </p:nvSpPr>
          <p:spPr bwMode="auto">
            <a:xfrm>
              <a:off x="3433" y="2518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2" name="Line 110"/>
            <p:cNvSpPr>
              <a:spLocks noChangeShapeType="1"/>
            </p:cNvSpPr>
            <p:nvPr/>
          </p:nvSpPr>
          <p:spPr bwMode="auto">
            <a:xfrm>
              <a:off x="3433" y="2972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auto">
            <a:xfrm>
              <a:off x="3433" y="342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" name="Line 112"/>
            <p:cNvSpPr>
              <a:spLocks noChangeShapeType="1"/>
            </p:cNvSpPr>
            <p:nvPr/>
          </p:nvSpPr>
          <p:spPr bwMode="auto">
            <a:xfrm>
              <a:off x="4073" y="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5" name="Line 113"/>
            <p:cNvSpPr>
              <a:spLocks noChangeShapeType="1"/>
            </p:cNvSpPr>
            <p:nvPr/>
          </p:nvSpPr>
          <p:spPr bwMode="auto">
            <a:xfrm>
              <a:off x="4073" y="454"/>
              <a:ext cx="0" cy="702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" name="Line 114"/>
            <p:cNvSpPr>
              <a:spLocks noChangeShapeType="1"/>
            </p:cNvSpPr>
            <p:nvPr/>
          </p:nvSpPr>
          <p:spPr bwMode="auto">
            <a:xfrm>
              <a:off x="4073" y="115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7" name="Line 115"/>
            <p:cNvSpPr>
              <a:spLocks noChangeShapeType="1"/>
            </p:cNvSpPr>
            <p:nvPr/>
          </p:nvSpPr>
          <p:spPr bwMode="auto">
            <a:xfrm>
              <a:off x="4073" y="161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8" name="Line 116"/>
            <p:cNvSpPr>
              <a:spLocks noChangeShapeType="1"/>
            </p:cNvSpPr>
            <p:nvPr/>
          </p:nvSpPr>
          <p:spPr bwMode="auto">
            <a:xfrm>
              <a:off x="4073" y="2064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auto">
            <a:xfrm>
              <a:off x="4073" y="2518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0" name="Line 118"/>
            <p:cNvSpPr>
              <a:spLocks noChangeShapeType="1"/>
            </p:cNvSpPr>
            <p:nvPr/>
          </p:nvSpPr>
          <p:spPr bwMode="auto">
            <a:xfrm>
              <a:off x="4073" y="2972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auto">
            <a:xfrm>
              <a:off x="4073" y="342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" name="Line 120"/>
            <p:cNvSpPr>
              <a:spLocks noChangeShapeType="1"/>
            </p:cNvSpPr>
            <p:nvPr/>
          </p:nvSpPr>
          <p:spPr bwMode="auto">
            <a:xfrm>
              <a:off x="4761" y="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auto">
            <a:xfrm>
              <a:off x="4761" y="454"/>
              <a:ext cx="0" cy="702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" name="Line 122"/>
            <p:cNvSpPr>
              <a:spLocks noChangeShapeType="1"/>
            </p:cNvSpPr>
            <p:nvPr/>
          </p:nvSpPr>
          <p:spPr bwMode="auto">
            <a:xfrm>
              <a:off x="4761" y="115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" name="Line 123"/>
            <p:cNvSpPr>
              <a:spLocks noChangeShapeType="1"/>
            </p:cNvSpPr>
            <p:nvPr/>
          </p:nvSpPr>
          <p:spPr bwMode="auto">
            <a:xfrm>
              <a:off x="4761" y="161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" name="Line 124"/>
            <p:cNvSpPr>
              <a:spLocks noChangeShapeType="1"/>
            </p:cNvSpPr>
            <p:nvPr/>
          </p:nvSpPr>
          <p:spPr bwMode="auto">
            <a:xfrm>
              <a:off x="4761" y="2064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" name="Line 125"/>
            <p:cNvSpPr>
              <a:spLocks noChangeShapeType="1"/>
            </p:cNvSpPr>
            <p:nvPr/>
          </p:nvSpPr>
          <p:spPr bwMode="auto">
            <a:xfrm>
              <a:off x="4761" y="2518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8" name="Line 126"/>
            <p:cNvSpPr>
              <a:spLocks noChangeShapeType="1"/>
            </p:cNvSpPr>
            <p:nvPr/>
          </p:nvSpPr>
          <p:spPr bwMode="auto">
            <a:xfrm>
              <a:off x="4761" y="2972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9" name="Line 127"/>
            <p:cNvSpPr>
              <a:spLocks noChangeShapeType="1"/>
            </p:cNvSpPr>
            <p:nvPr/>
          </p:nvSpPr>
          <p:spPr bwMode="auto">
            <a:xfrm>
              <a:off x="4761" y="342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" name="Line 128"/>
            <p:cNvSpPr>
              <a:spLocks noChangeShapeType="1"/>
            </p:cNvSpPr>
            <p:nvPr/>
          </p:nvSpPr>
          <p:spPr bwMode="auto">
            <a:xfrm>
              <a:off x="5705" y="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" name="Line 129"/>
            <p:cNvSpPr>
              <a:spLocks noChangeShapeType="1"/>
            </p:cNvSpPr>
            <p:nvPr/>
          </p:nvSpPr>
          <p:spPr bwMode="auto">
            <a:xfrm>
              <a:off x="5705" y="454"/>
              <a:ext cx="0" cy="702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" name="Line 130"/>
            <p:cNvSpPr>
              <a:spLocks noChangeShapeType="1"/>
            </p:cNvSpPr>
            <p:nvPr/>
          </p:nvSpPr>
          <p:spPr bwMode="auto">
            <a:xfrm>
              <a:off x="5705" y="115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" name="Line 131"/>
            <p:cNvSpPr>
              <a:spLocks noChangeShapeType="1"/>
            </p:cNvSpPr>
            <p:nvPr/>
          </p:nvSpPr>
          <p:spPr bwMode="auto">
            <a:xfrm>
              <a:off x="5705" y="1610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" name="Line 132"/>
            <p:cNvSpPr>
              <a:spLocks noChangeShapeType="1"/>
            </p:cNvSpPr>
            <p:nvPr/>
          </p:nvSpPr>
          <p:spPr bwMode="auto">
            <a:xfrm>
              <a:off x="5705" y="2064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" name="Line 133"/>
            <p:cNvSpPr>
              <a:spLocks noChangeShapeType="1"/>
            </p:cNvSpPr>
            <p:nvPr/>
          </p:nvSpPr>
          <p:spPr bwMode="auto">
            <a:xfrm>
              <a:off x="5705" y="2518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" name="Line 134"/>
            <p:cNvSpPr>
              <a:spLocks noChangeShapeType="1"/>
            </p:cNvSpPr>
            <p:nvPr/>
          </p:nvSpPr>
          <p:spPr bwMode="auto">
            <a:xfrm>
              <a:off x="5705" y="2972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7" name="Line 135"/>
            <p:cNvSpPr>
              <a:spLocks noChangeShapeType="1"/>
            </p:cNvSpPr>
            <p:nvPr/>
          </p:nvSpPr>
          <p:spPr bwMode="auto">
            <a:xfrm>
              <a:off x="5705" y="3426"/>
              <a:ext cx="0" cy="454"/>
            </a:xfrm>
            <a:prstGeom prst="line">
              <a:avLst/>
            </a:prstGeom>
            <a:noFill/>
            <a:ln w="25400" cap="sq">
              <a:solidFill>
                <a:srgbClr val="6C703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68193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 299990 Standards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45" y="4546683"/>
            <a:ext cx="22606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21115" y="1364092"/>
            <a:ext cx="7995099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latin typeface="Trebuchet MS"/>
                <a:cs typeface="Trebuchet MS"/>
              </a:rPr>
              <a:t>Focus: on the learner &amp; results of the process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latin typeface="Trebuchet MS"/>
                <a:cs typeface="Trebuchet MS"/>
              </a:rPr>
              <a:t>Emphasis: the full range of options available for delivery of learning services in a global knowledge </a:t>
            </a:r>
            <a:r>
              <a:rPr lang="en-US" sz="3200" dirty="0" smtClean="0">
                <a:latin typeface="Trebuchet MS"/>
                <a:cs typeface="Trebuchet MS"/>
              </a:rPr>
              <a:t>society</a:t>
            </a:r>
          </a:p>
          <a:p>
            <a:pPr marL="806450" lvl="1" indent="-342900">
              <a:buFont typeface="Arial"/>
              <a:buChar char="•"/>
              <a:tabLst>
                <a:tab pos="2693988" algn="l"/>
              </a:tabLst>
            </a:pPr>
            <a:r>
              <a:rPr lang="en-US" sz="2800" dirty="0">
                <a:latin typeface="Trebuchet MS"/>
                <a:cs typeface="Trebuchet MS"/>
              </a:rPr>
              <a:t>improvement of knowledge transfer</a:t>
            </a:r>
          </a:p>
          <a:p>
            <a:pPr marL="806450" lvl="1" indent="-342900">
              <a:buFont typeface="Arial"/>
              <a:buChar char="•"/>
              <a:tabLst>
                <a:tab pos="2693988" algn="l"/>
              </a:tabLst>
            </a:pPr>
            <a:r>
              <a:rPr lang="en-US" sz="2800" dirty="0">
                <a:latin typeface="Trebuchet MS"/>
                <a:cs typeface="Trebuchet MS"/>
              </a:rPr>
              <a:t>quality management</a:t>
            </a:r>
          </a:p>
          <a:p>
            <a:pPr marL="806450" lvl="1" indent="-342900">
              <a:buFont typeface="Arial"/>
              <a:buChar char="•"/>
              <a:tabLst>
                <a:tab pos="2693988" algn="l"/>
              </a:tabLst>
            </a:pPr>
            <a:r>
              <a:rPr lang="en-US" sz="2800" dirty="0">
                <a:latin typeface="Trebuchet MS"/>
                <a:cs typeface="Trebuchet MS"/>
              </a:rPr>
              <a:t>organizational effectiveness</a:t>
            </a:r>
          </a:p>
          <a:p>
            <a:pPr marL="806450" lvl="1" indent="-342900">
              <a:buFont typeface="Arial"/>
              <a:buChar char="•"/>
              <a:tabLst>
                <a:tab pos="2693988" algn="l"/>
              </a:tabLst>
            </a:pPr>
            <a:r>
              <a:rPr lang="en-US" sz="2800" dirty="0">
                <a:latin typeface="Trebuchet MS"/>
                <a:cs typeface="Trebuchet MS"/>
              </a:rPr>
              <a:t>sustainability through cost </a:t>
            </a:r>
            <a:r>
              <a:rPr lang="en-US" sz="2800" dirty="0" smtClean="0">
                <a:latin typeface="Trebuchet MS"/>
                <a:cs typeface="Trebuchet MS"/>
              </a:rPr>
              <a:t/>
            </a:r>
            <a:br>
              <a:rPr lang="en-US" sz="2800" dirty="0" smtClean="0">
                <a:latin typeface="Trebuchet MS"/>
                <a:cs typeface="Trebuchet MS"/>
              </a:rPr>
            </a:br>
            <a:r>
              <a:rPr lang="en-US" sz="2800" dirty="0" smtClean="0">
                <a:latin typeface="Trebuchet MS"/>
                <a:cs typeface="Trebuchet MS"/>
              </a:rPr>
              <a:t>management</a:t>
            </a:r>
            <a:endParaRPr lang="en-US" sz="2800" dirty="0">
              <a:latin typeface="Trebuchet MS"/>
              <a:cs typeface="Trebuchet MS"/>
            </a:endParaRPr>
          </a:p>
          <a:p>
            <a:pPr marL="463550"/>
            <a:endParaRPr lang="en-US" sz="28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490538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rebuchet MS"/>
                <a:cs typeface="Trebuchet MS"/>
              </a:rPr>
              <a:t>learner satisfaction</a:t>
            </a:r>
          </a:p>
          <a:p>
            <a:r>
              <a:rPr lang="en-US" dirty="0">
                <a:latin typeface="Trebuchet MS"/>
                <a:cs typeface="Trebuchet MS"/>
              </a:rPr>
              <a:t>change &amp; attainment of course objectives</a:t>
            </a:r>
          </a:p>
          <a:p>
            <a:r>
              <a:rPr lang="en-US" dirty="0">
                <a:latin typeface="Trebuchet MS"/>
                <a:cs typeface="Trebuchet MS"/>
              </a:rPr>
              <a:t>knowledge transfer &amp; change measures</a:t>
            </a:r>
          </a:p>
          <a:p>
            <a:r>
              <a:rPr lang="en-US" dirty="0">
                <a:latin typeface="Trebuchet MS"/>
                <a:cs typeface="Trebuchet MS"/>
              </a:rPr>
              <a:t>cost (design, delivery, evaluation cycle)</a:t>
            </a:r>
          </a:p>
          <a:p>
            <a:r>
              <a:rPr lang="en-US" dirty="0">
                <a:latin typeface="Trebuchet MS"/>
                <a:cs typeface="Trebuchet MS"/>
              </a:rPr>
              <a:t>time efficiency</a:t>
            </a:r>
          </a:p>
          <a:p>
            <a:r>
              <a:rPr lang="en-US" dirty="0" smtClean="0">
                <a:latin typeface="Trebuchet MS"/>
                <a:cs typeface="Trebuchet MS"/>
              </a:rPr>
              <a:t>value </a:t>
            </a:r>
            <a:r>
              <a:rPr lang="en-US" dirty="0">
                <a:latin typeface="Trebuchet MS"/>
                <a:cs typeface="Trebuchet MS"/>
              </a:rPr>
              <a:t>of </a:t>
            </a:r>
            <a:r>
              <a:rPr lang="en-US" dirty="0" smtClean="0">
                <a:latin typeface="Trebuchet MS"/>
                <a:cs typeface="Trebuchet MS"/>
              </a:rPr>
              <a:t>competencies (integration of KSAs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700" y="6870700"/>
            <a:ext cx="2085975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29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Learner Satisfaction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Kirkpatrick Level One</a:t>
            </a:r>
          </a:p>
          <a:p>
            <a:pPr marL="1392238" lvl="1" indent="-457200"/>
            <a:r>
              <a:rPr lang="en-US" sz="3200" dirty="0">
                <a:solidFill>
                  <a:srgbClr val="000000"/>
                </a:solidFill>
                <a:latin typeface="Trebuchet MS"/>
                <a:cs typeface="Trebuchet MS"/>
              </a:rPr>
              <a:t>Navigation ease</a:t>
            </a:r>
          </a:p>
          <a:p>
            <a:pPr marL="1392238" lvl="1" indent="-457200"/>
            <a:r>
              <a:rPr lang="en-US" sz="3200" dirty="0">
                <a:solidFill>
                  <a:srgbClr val="000000"/>
                </a:solidFill>
                <a:latin typeface="Trebuchet MS"/>
                <a:cs typeface="Trebuchet MS"/>
              </a:rPr>
              <a:t>Technology ease</a:t>
            </a:r>
          </a:p>
          <a:p>
            <a:pPr marL="1392238" lvl="1" indent="-457200"/>
            <a:r>
              <a:rPr lang="en-US" sz="3200" dirty="0">
                <a:solidFill>
                  <a:srgbClr val="000000"/>
                </a:solidFill>
                <a:latin typeface="Trebuchet MS"/>
                <a:cs typeface="Trebuchet MS"/>
              </a:rPr>
              <a:t>Interesting</a:t>
            </a:r>
          </a:p>
          <a:p>
            <a:pPr marL="1392238" lvl="1" indent="-457200"/>
            <a:r>
              <a:rPr lang="en-US" sz="3200" dirty="0">
                <a:solidFill>
                  <a:srgbClr val="000000"/>
                </a:solidFill>
                <a:latin typeface="Trebuchet MS"/>
                <a:cs typeface="Trebuchet MS"/>
              </a:rPr>
              <a:t>Efficiency</a:t>
            </a:r>
          </a:p>
          <a:p>
            <a:pPr marL="1392238" lvl="1" indent="-457200"/>
            <a:r>
              <a:rPr lang="en-US" sz="3200" dirty="0">
                <a:solidFill>
                  <a:srgbClr val="000000"/>
                </a:solidFill>
                <a:latin typeface="Trebuchet MS"/>
                <a:cs typeface="Trebuchet MS"/>
              </a:rPr>
              <a:t>Attainability of objectives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borning-training.png"/>
          <p:cNvPicPr>
            <a:picLocks noChangeAspect="1"/>
          </p:cNvPicPr>
          <p:nvPr/>
        </p:nvPicPr>
        <p:blipFill rotWithShape="1">
          <a:blip r:embed="rId3">
            <a:alphaModFix amt="8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6" t="6871" r="7937" b="7019"/>
          <a:stretch/>
        </p:blipFill>
        <p:spPr>
          <a:xfrm>
            <a:off x="6196123" y="2191920"/>
            <a:ext cx="2420092" cy="2488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31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Kirkpatrick5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873" y="3644900"/>
            <a:ext cx="4441125" cy="3213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Investor Satisfaction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412" y="1600200"/>
            <a:ext cx="8229600" cy="4525963"/>
          </a:xfrm>
        </p:spPr>
        <p:txBody>
          <a:bodyPr/>
          <a:lstStyle/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Kirkpatrick Levels Two - Four</a:t>
            </a:r>
          </a:p>
          <a:p>
            <a:pPr marL="1392238" lvl="1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Knowledge transfer</a:t>
            </a:r>
          </a:p>
          <a:p>
            <a:pPr marL="1392238" lvl="1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Change in skills &amp; behaviors</a:t>
            </a:r>
          </a:p>
          <a:p>
            <a:pPr marL="1779588" lvl="2" indent="-3429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Effects of change brought on by learning</a:t>
            </a:r>
          </a:p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Phillips Level Five </a:t>
            </a:r>
            <a:r>
              <a:rPr lang="en-US" dirty="0" smtClean="0">
                <a:solidFill>
                  <a:srgbClr val="000000"/>
                </a:solidFill>
                <a:latin typeface="Trebuchet MS"/>
                <a:cs typeface="Trebuchet MS"/>
              </a:rPr>
              <a:t>    ROI</a:t>
            </a:r>
            <a:endParaRPr lang="en-US" dirty="0"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1392238" lvl="1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Cost &amp; impact</a:t>
            </a:r>
          </a:p>
          <a:p>
            <a:pPr marL="1392238" lvl="1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Sustainability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700" y="6870700"/>
            <a:ext cx="2085975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100" y="7023100"/>
            <a:ext cx="2085975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7175500"/>
            <a:ext cx="2085975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5900" y="7327900"/>
            <a:ext cx="2085975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60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fr-CA" b="1" i="1" dirty="0" smtClean="0">
                <a:solidFill>
                  <a:srgbClr val="404040"/>
                </a:solidFill>
              </a:rPr>
              <a:t>Learning Management Systems</a:t>
            </a:r>
            <a:endParaRPr lang="fr-FR" b="1" i="1" dirty="0" smtClean="0">
              <a:solidFill>
                <a:srgbClr val="404040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585787" y="1066800"/>
            <a:ext cx="8329613" cy="5105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What really makes up an LMS?</a:t>
            </a:r>
          </a:p>
          <a:p>
            <a:pPr lvl="1" eaLnBrk="1" hangingPunct="1"/>
            <a:r>
              <a:rPr lang="en-US" sz="3200" dirty="0" smtClean="0">
                <a:solidFill>
                  <a:srgbClr val="404040"/>
                </a:solidFill>
                <a:latin typeface="Trebuchet MS"/>
                <a:cs typeface="Trebuchet MS"/>
              </a:rPr>
              <a:t>definition </a:t>
            </a:r>
            <a:r>
              <a:rPr lang="en-US" sz="3200" dirty="0" smtClean="0">
                <a:solidFill>
                  <a:srgbClr val="404040"/>
                </a:solidFill>
                <a:latin typeface="Trebuchet MS"/>
                <a:cs typeface="Trebuchet MS"/>
              </a:rPr>
              <a:t>of LMS </a:t>
            </a:r>
          </a:p>
          <a:p>
            <a:pPr lvl="1" eaLnBrk="1" hangingPunct="1"/>
            <a:r>
              <a:rPr lang="en-US" sz="3200" dirty="0" smtClean="0">
                <a:solidFill>
                  <a:srgbClr val="404040"/>
                </a:solidFill>
                <a:latin typeface="Trebuchet MS"/>
                <a:cs typeface="Trebuchet MS"/>
              </a:rPr>
              <a:t>What it is not</a:t>
            </a:r>
            <a:endParaRPr lang="en-US" sz="32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Technology Specs</a:t>
            </a:r>
          </a:p>
          <a:p>
            <a:pPr eaLnBrk="1" hangingPunct="1"/>
            <a:r>
              <a:rPr lang="fr-FR" dirty="0">
                <a:solidFill>
                  <a:srgbClr val="404040"/>
                </a:solidFill>
                <a:latin typeface="Trebuchet MS"/>
                <a:cs typeface="Trebuchet MS"/>
              </a:rPr>
              <a:t>E-Learning Standards for 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LMSs</a:t>
            </a:r>
          </a:p>
          <a:p>
            <a:pPr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Demonstrations </a:t>
            </a:r>
            <a:r>
              <a:rPr lang="fr-FR" dirty="0">
                <a:solidFill>
                  <a:srgbClr val="404040"/>
                </a:solidFill>
                <a:latin typeface="Trebuchet MS"/>
                <a:cs typeface="Trebuchet MS"/>
              </a:rPr>
              <a:t>of LMSs</a:t>
            </a:r>
          </a:p>
          <a:p>
            <a:pPr lvl="1" eaLnBrk="1" hangingPunct="1"/>
            <a:r>
              <a:rPr lang="fr-FR" sz="2400" dirty="0">
                <a:solidFill>
                  <a:srgbClr val="404040"/>
                </a:solidFill>
                <a:latin typeface="Trebuchet MS"/>
                <a:cs typeface="Trebuchet MS"/>
              </a:rPr>
              <a:t>BlackBoard</a:t>
            </a:r>
          </a:p>
          <a:p>
            <a:pPr lvl="1" eaLnBrk="1" hangingPunct="1"/>
            <a:r>
              <a:rPr lang="fr-FR" sz="2400" dirty="0">
                <a:solidFill>
                  <a:srgbClr val="404040"/>
                </a:solidFill>
                <a:latin typeface="Trebuchet MS"/>
                <a:cs typeface="Trebuchet MS"/>
              </a:rPr>
              <a:t>Moodle</a:t>
            </a:r>
          </a:p>
          <a:p>
            <a:pPr lvl="1" eaLnBrk="1" hangingPunct="1"/>
            <a:r>
              <a:rPr lang="fr-FR" sz="2400" dirty="0">
                <a:solidFill>
                  <a:srgbClr val="404040"/>
                </a:solidFill>
                <a:latin typeface="Trebuchet MS"/>
                <a:cs typeface="Trebuchet MS"/>
              </a:rPr>
              <a:t>Others</a:t>
            </a:r>
          </a:p>
          <a:p>
            <a:pPr eaLnBrk="1" hangingPunct="1"/>
            <a:r>
              <a:rPr lang="fr-FR" dirty="0">
                <a:solidFill>
                  <a:srgbClr val="404040"/>
                </a:solidFill>
                <a:latin typeface="Trebuchet MS"/>
                <a:cs typeface="Trebuchet MS"/>
              </a:rPr>
              <a:t>Kirkpatrick’s Model of Evaluation</a:t>
            </a:r>
            <a:r>
              <a:rPr lang="fr-FR" sz="2400" dirty="0">
                <a:solidFill>
                  <a:srgbClr val="404040"/>
                </a:solidFill>
              </a:rPr>
              <a:t/>
            </a:r>
            <a:br>
              <a:rPr lang="fr-FR" sz="2400" dirty="0">
                <a:solidFill>
                  <a:srgbClr val="404040"/>
                </a:solidFill>
              </a:rPr>
            </a:br>
            <a:endParaRPr lang="fr-FR" sz="2400" dirty="0" smtClean="0">
              <a:solidFill>
                <a:srgbClr val="404040"/>
              </a:solidFill>
            </a:endParaRPr>
          </a:p>
        </p:txBody>
      </p:sp>
      <p:sp>
        <p:nvSpPr>
          <p:cNvPr id="5124" name="Titre 1"/>
          <p:cNvSpPr>
            <a:spLocks/>
          </p:cNvSpPr>
          <p:nvPr/>
        </p:nvSpPr>
        <p:spPr bwMode="auto">
          <a:xfrm>
            <a:off x="0" y="8382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fr-FR" sz="3600" dirty="0">
              <a:solidFill>
                <a:srgbClr val="404040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Guides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412" y="1600200"/>
            <a:ext cx="8229600" cy="4525963"/>
          </a:xfrm>
        </p:spPr>
        <p:txBody>
          <a:bodyPr/>
          <a:lstStyle/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Guidelines for cost of development</a:t>
            </a:r>
          </a:p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Suggest time line for development</a:t>
            </a:r>
          </a:p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Tie development &amp; delivery to organizational mission &amp; objectives</a:t>
            </a:r>
          </a:p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Guidelines for retention of course, learner input, security &amp; access</a:t>
            </a:r>
          </a:p>
          <a:p>
            <a:pPr marL="890588" indent="-457200"/>
            <a:r>
              <a:rPr lang="en-US" dirty="0">
                <a:solidFill>
                  <a:srgbClr val="000000"/>
                </a:solidFill>
                <a:latin typeface="Trebuchet MS"/>
                <a:cs typeface="Trebuchet MS"/>
              </a:rPr>
              <a:t>Guide developers, instructors, stakeholders to a shared concept of quality in eLearning via your Moodle</a:t>
            </a:r>
          </a:p>
          <a:p>
            <a:endParaRPr lang="en-US" dirty="0">
              <a:solidFill>
                <a:srgbClr val="000000"/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86374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fr-CA" b="1" i="1" dirty="0" smtClean="0">
                <a:solidFill>
                  <a:srgbClr val="404040"/>
                </a:solidFill>
              </a:rPr>
              <a:t>Resources</a:t>
            </a:r>
            <a:endParaRPr lang="fr-FR" b="1" i="1" dirty="0" smtClean="0">
              <a:solidFill>
                <a:srgbClr val="404040"/>
              </a:solidFill>
            </a:endParaRPr>
          </a:p>
        </p:txBody>
      </p:sp>
      <p:sp>
        <p:nvSpPr>
          <p:cNvPr id="6147" name="Espace réservé du contenu 2"/>
          <p:cNvSpPr>
            <a:spLocks noGrp="1"/>
          </p:cNvSpPr>
          <p:nvPr>
            <p:ph idx="4294967295"/>
          </p:nvPr>
        </p:nvSpPr>
        <p:spPr>
          <a:xfrm>
            <a:off x="381000" y="1010455"/>
            <a:ext cx="8763000" cy="5105400"/>
          </a:xfrm>
        </p:spPr>
        <p:txBody>
          <a:bodyPr/>
          <a:lstStyle/>
          <a:p>
            <a:pPr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Open Source LMS vs Commercial LMS</a:t>
            </a:r>
          </a:p>
          <a:p>
            <a:pPr lvl="1" eaLnBrk="1" hangingPunct="1"/>
            <a:r>
              <a:rPr lang="fr-FR" sz="2000" dirty="0">
                <a:solidFill>
                  <a:srgbClr val="404040"/>
                </a:solidFill>
                <a:latin typeface="Trebuchet MS"/>
                <a:cs typeface="Trebuchet MS"/>
                <a:hlinkClick r:id="rId4"/>
              </a:rPr>
              <a:t>http://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4"/>
              </a:rPr>
              <a:t>tinyurl.com/lgvoqyl</a:t>
            </a:r>
            <a:endParaRPr lang="fr-FR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Standards</a:t>
            </a:r>
          </a:p>
          <a:p>
            <a:pPr lvl="1" eaLnBrk="1" hangingPunct="1"/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</a:rPr>
              <a:t>AICC 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5"/>
              </a:rPr>
              <a:t>www.aicc.org</a:t>
            </a:r>
            <a:r>
              <a:rPr lang="fr-FR" sz="2000" dirty="0">
                <a:solidFill>
                  <a:srgbClr val="404040"/>
                </a:solidFill>
                <a:latin typeface="Trebuchet MS"/>
                <a:cs typeface="Trebuchet MS"/>
              </a:rPr>
              <a:t> , </a:t>
            </a:r>
            <a:r>
              <a:rPr lang="fr-FR" sz="2000" dirty="0">
                <a:solidFill>
                  <a:srgbClr val="404040"/>
                </a:solidFill>
                <a:latin typeface="Trebuchet MS"/>
                <a:cs typeface="Trebuchet MS"/>
                <a:hlinkClick r:id="rId6"/>
              </a:rPr>
              <a:t>http://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6"/>
              </a:rPr>
              <a:t>www.syberworks.com/articles/aicc-and-the-lms-article.htm</a:t>
            </a:r>
            <a:endParaRPr lang="fr-FR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</a:rPr>
              <a:t>SCORM 1.2 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7"/>
              </a:rPr>
              <a:t>http://www.adlnet.gov/scorm/scorm-version-1-2</a:t>
            </a:r>
            <a:endParaRPr lang="fr-FR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</a:rPr>
              <a:t>SCORM 2004 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8"/>
              </a:rPr>
              <a:t>http://www.adlnet.gov/scorm/scorm-2004-4th</a:t>
            </a:r>
            <a:endParaRPr lang="fr-FR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</a:rPr>
              <a:t>AICC </a:t>
            </a:r>
            <a:r>
              <a:rPr lang="fr-FR" sz="2000" dirty="0">
                <a:solidFill>
                  <a:srgbClr val="404040"/>
                </a:solidFill>
                <a:latin typeface="Trebuchet MS"/>
                <a:cs typeface="Trebuchet MS"/>
              </a:rPr>
              <a:t>CMI-5 </a:t>
            </a:r>
            <a:r>
              <a:rPr lang="fr-FR" sz="2000" dirty="0">
                <a:solidFill>
                  <a:srgbClr val="404040"/>
                </a:solidFill>
                <a:latin typeface="Trebuchet MS"/>
                <a:cs typeface="Trebuchet MS"/>
                <a:hlinkClick r:id="rId9"/>
              </a:rPr>
              <a:t>http://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9"/>
              </a:rPr>
              <a:t>aicccmi5.wikispaces.com/AICC+CMI5+Specification</a:t>
            </a:r>
            <a:endParaRPr lang="fr-FR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</a:rPr>
              <a:t>xAPI 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10"/>
              </a:rPr>
              <a:t>http://www.adlnet.gov/tla/experience-api</a:t>
            </a:r>
            <a:endParaRPr lang="fr-FR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</a:rPr>
              <a:t>TinCan</a:t>
            </a:r>
            <a:r>
              <a:rPr lang="fr-FR" sz="20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fr-FR" sz="2000" dirty="0">
                <a:solidFill>
                  <a:srgbClr val="404040"/>
                </a:solidFill>
                <a:latin typeface="Trebuchet MS"/>
                <a:cs typeface="Trebuchet MS"/>
                <a:hlinkClick r:id="rId11"/>
              </a:rPr>
              <a:t>http://tincanapi.com</a:t>
            </a:r>
            <a:r>
              <a:rPr lang="fr-FR" sz="2000" dirty="0" smtClean="0">
                <a:solidFill>
                  <a:srgbClr val="404040"/>
                </a:solidFill>
                <a:latin typeface="Trebuchet MS"/>
                <a:cs typeface="Trebuchet MS"/>
                <a:hlinkClick r:id="rId11"/>
              </a:rPr>
              <a:t>/</a:t>
            </a:r>
            <a:endParaRPr lang="fr-FR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What Standard Is Best</a:t>
            </a:r>
          </a:p>
          <a:p>
            <a:pPr lvl="1" eaLnBrk="1" hangingPunct="1"/>
            <a:r>
              <a:rPr lang="en-US" sz="2000" dirty="0">
                <a:latin typeface="Trebuchet MS"/>
                <a:cs typeface="Trebuchet MS"/>
                <a:hlinkClick r:id="rId12"/>
              </a:rPr>
              <a:t>http://</a:t>
            </a:r>
            <a:r>
              <a:rPr lang="en-US" sz="2000" dirty="0" smtClean="0">
                <a:latin typeface="Trebuchet MS"/>
                <a:cs typeface="Trebuchet MS"/>
                <a:hlinkClick r:id="rId12"/>
              </a:rPr>
              <a:t>tinyurl.com/</a:t>
            </a:r>
            <a:r>
              <a:rPr lang="en-US" sz="2000" dirty="0" smtClean="0">
                <a:latin typeface="Trebuchet MS"/>
                <a:cs typeface="Trebuchet MS"/>
                <a:hlinkClick r:id="rId12"/>
              </a:rPr>
              <a:t>l9l4s5k</a:t>
            </a:r>
            <a:endParaRPr lang="en-US" sz="2000" dirty="0" smtClean="0">
              <a:latin typeface="Trebuchet MS"/>
              <a:cs typeface="Trebuchet MS"/>
            </a:endParaRPr>
          </a:p>
          <a:p>
            <a:pPr eaLnBrk="1" hangingPunct="1"/>
            <a:r>
              <a:rPr lang="en-US" sz="2400" dirty="0" smtClean="0">
                <a:latin typeface="Trebuchet MS"/>
                <a:cs typeface="Trebuchet MS"/>
              </a:rPr>
              <a:t>Open Source</a:t>
            </a:r>
          </a:p>
          <a:p>
            <a:pPr lvl="1" eaLnBrk="1" hangingPunct="1"/>
            <a:r>
              <a:rPr lang="en-US" sz="2000" dirty="0" smtClean="0">
                <a:solidFill>
                  <a:srgbClr val="404040"/>
                </a:solidFill>
                <a:latin typeface="Trebuchet MS"/>
                <a:cs typeface="Trebuchet MS"/>
              </a:rPr>
              <a:t>Moodle </a:t>
            </a:r>
            <a:r>
              <a:rPr lang="en-US" sz="2000" dirty="0" smtClean="0">
                <a:solidFill>
                  <a:srgbClr val="404040"/>
                </a:solidFill>
                <a:latin typeface="Trebuchet MS"/>
                <a:cs typeface="Trebuchet MS"/>
                <a:hlinkClick r:id="rId13"/>
              </a:rPr>
              <a:t>www.m</a:t>
            </a:r>
            <a:r>
              <a:rPr lang="en-US" sz="2000" dirty="0" smtClean="0">
                <a:solidFill>
                  <a:srgbClr val="404040"/>
                </a:solidFill>
                <a:latin typeface="Trebuchet MS"/>
                <a:cs typeface="Trebuchet MS"/>
                <a:hlinkClick r:id="rId13"/>
              </a:rPr>
              <a:t>oodle.org</a:t>
            </a:r>
            <a:endParaRPr lang="en-US" sz="20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endParaRPr lang="fr-FR" sz="1600" dirty="0" smtClean="0">
              <a:solidFill>
                <a:srgbClr val="404040"/>
              </a:solidFill>
            </a:endParaRPr>
          </a:p>
          <a:p>
            <a:pPr lvl="1" eaLnBrk="1" hangingPunct="1"/>
            <a:endParaRPr lang="fr-FR" sz="2000" dirty="0" smtClean="0">
              <a:solidFill>
                <a:srgbClr val="404040"/>
              </a:solidFill>
            </a:endParaRPr>
          </a:p>
        </p:txBody>
      </p:sp>
      <p:sp>
        <p:nvSpPr>
          <p:cNvPr id="6148" name="Titre 1"/>
          <p:cNvSpPr>
            <a:spLocks/>
          </p:cNvSpPr>
          <p:nvPr/>
        </p:nvSpPr>
        <p:spPr bwMode="auto">
          <a:xfrm>
            <a:off x="0" y="8382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fr-FR" sz="3600" dirty="0">
              <a:solidFill>
                <a:srgbClr val="404040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CA" sz="4400" b="1" i="1" dirty="0">
                <a:solidFill>
                  <a:srgbClr val="404040"/>
                </a:solidFill>
                <a:latin typeface="Calibri" panose="020F0502020204030204" pitchFamily="34" charset="0"/>
              </a:rPr>
              <a:t>Contact Info</a:t>
            </a:r>
            <a:endParaRPr lang="fr-FR" sz="4400" b="1" i="1" dirty="0">
              <a:solidFill>
                <a:srgbClr val="404040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Espace réservé du contenu 2"/>
          <p:cNvSpPr>
            <a:spLocks/>
          </p:cNvSpPr>
          <p:nvPr/>
        </p:nvSpPr>
        <p:spPr bwMode="auto">
          <a:xfrm>
            <a:off x="381000" y="2441332"/>
            <a:ext cx="8329613" cy="4340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sz="4000" b="1" i="1" dirty="0" smtClean="0">
                <a:solidFill>
                  <a:srgbClr val="404040"/>
                </a:solidFill>
                <a:latin typeface="Trebuchet MS"/>
                <a:cs typeface="Trebuchet MS"/>
                <a:hlinkClick r:id="rId4"/>
              </a:rPr>
              <a:t>www.transitionmanagement.us</a:t>
            </a:r>
            <a:endParaRPr lang="fr-FR" sz="4000" b="1" i="1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sz="4000" b="1" i="1" dirty="0" smtClean="0">
                <a:solidFill>
                  <a:srgbClr val="404040"/>
                </a:solidFill>
                <a:latin typeface="Trebuchet MS"/>
                <a:cs typeface="Trebuchet MS"/>
                <a:hlinkClick r:id="rId5"/>
              </a:rPr>
              <a:t>mrydesky@yahoo.com</a:t>
            </a:r>
            <a:endParaRPr lang="fr-FR" sz="4000" b="1" i="1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sz="4000" b="1" i="1" dirty="0" smtClean="0">
                <a:solidFill>
                  <a:srgbClr val="404040"/>
                </a:solidFill>
                <a:latin typeface="Trebuchet MS"/>
                <a:cs typeface="Trebuchet MS"/>
                <a:hlinkClick r:id="rId6"/>
              </a:rPr>
              <a:t>dfoote@dantechservices.com</a:t>
            </a:r>
            <a:endParaRPr lang="fr-FR" sz="4000" b="1" i="1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sz="4000" b="1" i="1" dirty="0" smtClean="0">
                <a:solidFill>
                  <a:srgbClr val="404040"/>
                </a:solidFill>
                <a:latin typeface="Trebuchet MS"/>
                <a:cs typeface="Trebuchet MS"/>
              </a:rPr>
              <a:t>907-227-2393</a:t>
            </a:r>
            <a:endParaRPr lang="fr-FR" sz="4000" b="1" i="1" dirty="0" smtClean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  <p:sp>
        <p:nvSpPr>
          <p:cNvPr id="20484" name="Titre 1"/>
          <p:cNvSpPr>
            <a:spLocks/>
          </p:cNvSpPr>
          <p:nvPr/>
        </p:nvSpPr>
        <p:spPr bwMode="auto">
          <a:xfrm>
            <a:off x="0" y="126707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sz="3600" dirty="0" smtClean="0">
                <a:solidFill>
                  <a:srgbClr val="404040"/>
                </a:solidFill>
                <a:latin typeface="Trebuchet MS"/>
                <a:cs typeface="Trebuchet MS"/>
              </a:rPr>
              <a:t>Mary M Rydesky – Transition Management</a:t>
            </a:r>
            <a:br>
              <a:rPr lang="fr-FR" sz="3600" dirty="0" smtClean="0">
                <a:solidFill>
                  <a:srgbClr val="404040"/>
                </a:solidFill>
                <a:latin typeface="Trebuchet MS"/>
                <a:cs typeface="Trebuchet MS"/>
              </a:rPr>
            </a:br>
            <a:r>
              <a:rPr lang="fr-FR" sz="3600" dirty="0" smtClean="0">
                <a:solidFill>
                  <a:srgbClr val="404040"/>
                </a:solidFill>
                <a:latin typeface="Trebuchet MS"/>
                <a:cs typeface="Trebuchet MS"/>
              </a:rPr>
              <a:t>Dan Foote – Dan Tech Services</a:t>
            </a:r>
            <a:endParaRPr lang="fr-FR" sz="3600" dirty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GSHC 2014</a:t>
            </a:r>
            <a:endParaRPr lang="en-US" dirty="0"/>
          </a:p>
        </p:txBody>
      </p:sp>
      <p:pic>
        <p:nvPicPr>
          <p:cNvPr id="4" name="Content Placeholder 3" descr="thank-you.jpe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7" b="1029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3847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LMS is….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rebuchet MS"/>
                <a:cs typeface="Trebuchet MS"/>
              </a:rPr>
              <a:t>A learning management system (</a:t>
            </a:r>
            <a:r>
              <a:rPr lang="en-US" b="1" dirty="0">
                <a:latin typeface="Trebuchet MS"/>
                <a:cs typeface="Trebuchet MS"/>
              </a:rPr>
              <a:t>LMS</a:t>
            </a:r>
            <a:r>
              <a:rPr lang="en-US" dirty="0">
                <a:latin typeface="Trebuchet MS"/>
                <a:cs typeface="Trebuchet MS"/>
              </a:rPr>
              <a:t>) is </a:t>
            </a:r>
            <a:r>
              <a:rPr lang="en-US" dirty="0" smtClean="0">
                <a:latin typeface="Trebuchet MS"/>
                <a:cs typeface="Trebuchet MS"/>
              </a:rPr>
              <a:t> </a:t>
            </a:r>
            <a:r>
              <a:rPr lang="en-US" dirty="0">
                <a:latin typeface="Trebuchet MS"/>
                <a:cs typeface="Trebuchet MS"/>
              </a:rPr>
              <a:t>software </a:t>
            </a:r>
            <a:r>
              <a:rPr lang="en-US" dirty="0" smtClean="0">
                <a:latin typeface="Trebuchet MS"/>
                <a:cs typeface="Trebuchet MS"/>
              </a:rPr>
              <a:t>for automating the </a:t>
            </a:r>
            <a:r>
              <a:rPr lang="en-US" dirty="0">
                <a:latin typeface="Trebuchet MS"/>
                <a:cs typeface="Trebuchet MS"/>
              </a:rPr>
              <a:t>administration, documentation, tracking, reporting &amp;</a:t>
            </a:r>
            <a:r>
              <a:rPr lang="en-US" dirty="0" smtClean="0">
                <a:latin typeface="Trebuchet MS"/>
                <a:cs typeface="Trebuchet MS"/>
              </a:rPr>
              <a:t> </a:t>
            </a:r>
            <a:r>
              <a:rPr lang="en-US" dirty="0">
                <a:latin typeface="Trebuchet MS"/>
                <a:cs typeface="Trebuchet MS"/>
              </a:rPr>
              <a:t>delivery of e-learning education courses </a:t>
            </a:r>
            <a:r>
              <a:rPr lang="en-US" dirty="0" smtClean="0">
                <a:latin typeface="Trebuchet MS"/>
                <a:cs typeface="Trebuchet MS"/>
              </a:rPr>
              <a:t>&amp; blended </a:t>
            </a:r>
            <a:r>
              <a:rPr lang="en-US" dirty="0">
                <a:latin typeface="Trebuchet MS"/>
                <a:cs typeface="Trebuchet MS"/>
              </a:rPr>
              <a:t>training </a:t>
            </a:r>
            <a:r>
              <a:rPr lang="en-US" dirty="0" smtClean="0">
                <a:latin typeface="Trebuchet MS"/>
                <a:cs typeface="Trebuchet MS"/>
              </a:rPr>
              <a:t>programs</a:t>
            </a:r>
            <a:endParaRPr lang="en-US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88078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>
          <a:xfrm>
            <a:off x="0" y="164954"/>
            <a:ext cx="9144000" cy="1054245"/>
          </a:xfrm>
        </p:spPr>
        <p:txBody>
          <a:bodyPr/>
          <a:lstStyle/>
          <a:p>
            <a:pPr eaLnBrk="1" hangingPunct="1"/>
            <a:r>
              <a:rPr lang="fr-CA" sz="4000" b="1" i="1" dirty="0" smtClean="0">
                <a:solidFill>
                  <a:srgbClr val="404040"/>
                </a:solidFill>
              </a:rPr>
              <a:t>The LMS - the Users’ View</a:t>
            </a:r>
            <a:endParaRPr lang="fr-FR" sz="4000" b="1" i="1" dirty="0" smtClean="0">
              <a:solidFill>
                <a:srgbClr val="404040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4294967295"/>
          </p:nvPr>
        </p:nvSpPr>
        <p:spPr>
          <a:xfrm>
            <a:off x="746124" y="1103732"/>
            <a:ext cx="7813883" cy="5105400"/>
          </a:xfrm>
        </p:spPr>
        <p:txBody>
          <a:bodyPr/>
          <a:lstStyle/>
          <a:p>
            <a:pPr eaLnBrk="1" hangingPunct="1"/>
            <a:r>
              <a:rPr lang="fr-FR" sz="3600" dirty="0" smtClean="0">
                <a:solidFill>
                  <a:srgbClr val="404040"/>
                </a:solidFill>
                <a:latin typeface="Trebuchet MS"/>
                <a:cs typeface="Trebuchet MS"/>
              </a:rPr>
              <a:t>All LMSs have:</a:t>
            </a: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Library of courses</a:t>
            </a:r>
            <a:endParaRPr lang="fr-FR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Learners</a:t>
            </a: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Trainers</a:t>
            </a: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Admins</a:t>
            </a:r>
            <a:endParaRPr lang="fr-FR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Status reports</a:t>
            </a:r>
            <a:endParaRPr lang="fr-FR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Ways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to assign 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learners / trainers 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to a course</a:t>
            </a: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W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ays 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to create a learner profile</a:t>
            </a:r>
          </a:p>
          <a:p>
            <a:pPr lvl="1" eaLnBrk="1" hangingPunct="1"/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Ways to upload &amp; 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or create </a:t>
            </a:r>
            <a:r>
              <a:rPr lang="fr-FR" dirty="0" smtClean="0">
                <a:solidFill>
                  <a:srgbClr val="404040"/>
                </a:solidFill>
                <a:latin typeface="Trebuchet MS"/>
                <a:cs typeface="Trebuchet MS"/>
              </a:rPr>
              <a:t>courses </a:t>
            </a:r>
            <a:endParaRPr lang="fr-FR" dirty="0" smtClean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4781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>
          <a:xfrm>
            <a:off x="1905000" y="76200"/>
            <a:ext cx="6757988" cy="1143000"/>
          </a:xfrm>
        </p:spPr>
        <p:txBody>
          <a:bodyPr/>
          <a:lstStyle/>
          <a:p>
            <a:pPr algn="l" eaLnBrk="1" hangingPunct="1"/>
            <a:r>
              <a:rPr lang="fr-CA" sz="4000" b="1" i="1" dirty="0" smtClean="0">
                <a:solidFill>
                  <a:srgbClr val="404040"/>
                </a:solidFill>
              </a:rPr>
              <a:t>The LMS – Technical View</a:t>
            </a:r>
            <a:endParaRPr lang="fr-FR" sz="4000" b="1" i="1" dirty="0" smtClean="0">
              <a:solidFill>
                <a:srgbClr val="404040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143000"/>
            <a:ext cx="7924800" cy="4800600"/>
          </a:xfrm>
        </p:spPr>
        <p:txBody>
          <a:bodyPr/>
          <a:lstStyle/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Database - Where the data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goes</a:t>
            </a:r>
            <a:endParaRPr lang="fr-FR" sz="28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Server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–Home of courses; runs the application</a:t>
            </a:r>
            <a:endParaRPr lang="fr-FR" sz="28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Application 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/ programming language - Produces the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features &amp; functions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of the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LMS</a:t>
            </a:r>
          </a:p>
          <a:p>
            <a:pPr lvl="1"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PHP, mySQL, open source</a:t>
            </a:r>
            <a:endParaRPr lang="fr-FR" sz="24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Desktop, laptop, notebook, phone – end user site</a:t>
            </a:r>
          </a:p>
          <a:p>
            <a:pPr lvl="1"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Browsers – Firefox, IE, Safari, Chrome</a:t>
            </a:r>
            <a:endParaRPr lang="fr-FR" sz="2400" dirty="0" smtClean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4052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>
          <a:xfrm>
            <a:off x="1905000" y="76200"/>
            <a:ext cx="6757988" cy="1143000"/>
          </a:xfrm>
        </p:spPr>
        <p:txBody>
          <a:bodyPr/>
          <a:lstStyle/>
          <a:p>
            <a:pPr algn="l" eaLnBrk="1" hangingPunct="1"/>
            <a:r>
              <a:rPr lang="fr-CA" sz="4000" b="1" i="1" dirty="0" smtClean="0">
                <a:solidFill>
                  <a:srgbClr val="404040"/>
                </a:solidFill>
              </a:rPr>
              <a:t>The LMS – Trainers’ View</a:t>
            </a:r>
            <a:endParaRPr lang="fr-FR" sz="4000" b="1" i="1" dirty="0" smtClean="0">
              <a:solidFill>
                <a:srgbClr val="404040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4294967295"/>
          </p:nvPr>
        </p:nvSpPr>
        <p:spPr>
          <a:xfrm>
            <a:off x="719344" y="1409559"/>
            <a:ext cx="7924800" cy="4800600"/>
          </a:xfrm>
        </p:spPr>
        <p:txBody>
          <a:bodyPr/>
          <a:lstStyle/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Course development &amp; revision</a:t>
            </a: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Can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blend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 courses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from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many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 sources</a:t>
            </a:r>
            <a:endParaRPr lang="fr-FR" sz="28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Course delivery synchronous / asynchronous</a:t>
            </a:r>
            <a:endParaRPr lang="fr-FR" sz="28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Social learning  is supported – forums, wikis</a:t>
            </a: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Evidence-based learning – assessment tools</a:t>
            </a:r>
          </a:p>
          <a:p>
            <a:pPr eaLnBrk="1" hangingPunct="1"/>
            <a:r>
              <a:rPr lang="fr-FR" sz="2400" dirty="0">
                <a:solidFill>
                  <a:srgbClr val="404040"/>
                </a:solidFill>
                <a:latin typeface="Trebuchet MS"/>
                <a:cs typeface="Trebuchet MS"/>
              </a:rPr>
              <a:t>Engages the </a:t>
            </a:r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learner</a:t>
            </a:r>
            <a:endParaRPr lang="fr-FR" sz="2000" dirty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0531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>
          <a:xfrm>
            <a:off x="1905000" y="76200"/>
            <a:ext cx="6757988" cy="1143000"/>
          </a:xfrm>
        </p:spPr>
        <p:txBody>
          <a:bodyPr/>
          <a:lstStyle/>
          <a:p>
            <a:pPr algn="l" eaLnBrk="1" hangingPunct="1"/>
            <a:r>
              <a:rPr lang="fr-CA" sz="4000" b="1" i="1" dirty="0" smtClean="0">
                <a:solidFill>
                  <a:srgbClr val="404040"/>
                </a:solidFill>
              </a:rPr>
              <a:t>Functions &amp; Components</a:t>
            </a:r>
            <a:endParaRPr lang="fr-FR" sz="4000" b="1" i="1" dirty="0" smtClean="0">
              <a:solidFill>
                <a:srgbClr val="404040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143000"/>
            <a:ext cx="7924800" cy="4800600"/>
          </a:xfrm>
        </p:spPr>
        <p:txBody>
          <a:bodyPr/>
          <a:lstStyle/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An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LMS is basically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an database &amp; repository – a software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system that stores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content files &amp; tracks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learner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progress</a:t>
            </a:r>
            <a:r>
              <a:rPr lang="fr-FR" sz="2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&amp; provides reports</a:t>
            </a:r>
          </a:p>
          <a:p>
            <a:pPr eaLnBrk="1" hangingPunct="1"/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Provides</a:t>
            </a:r>
            <a:r>
              <a:rPr lang="fr-FR" sz="2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fr-FR" sz="2800" dirty="0" smtClean="0">
                <a:solidFill>
                  <a:srgbClr val="404040"/>
                </a:solidFill>
                <a:latin typeface="Trebuchet MS"/>
                <a:cs typeface="Trebuchet MS"/>
              </a:rPr>
              <a:t>access by roles </a:t>
            </a:r>
          </a:p>
          <a:p>
            <a:pPr lvl="1"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trainers</a:t>
            </a:r>
          </a:p>
          <a:p>
            <a:pPr lvl="1"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learners</a:t>
            </a:r>
          </a:p>
          <a:p>
            <a:pPr lvl="1" eaLnBrk="1" hangingPunct="1"/>
            <a:r>
              <a:rPr lang="fr-FR" sz="2400" dirty="0" smtClean="0">
                <a:solidFill>
                  <a:srgbClr val="404040"/>
                </a:solidFill>
                <a:latin typeface="Trebuchet MS"/>
                <a:cs typeface="Trebuchet MS"/>
              </a:rPr>
              <a:t>others</a:t>
            </a:r>
          </a:p>
          <a:p>
            <a:pPr eaLnBrk="1" hangingPunct="1"/>
            <a:r>
              <a:rPr lang="fr-FR" sz="2800" dirty="0">
                <a:solidFill>
                  <a:srgbClr val="404040"/>
                </a:solidFill>
                <a:latin typeface="Trebuchet MS"/>
                <a:cs typeface="Trebuchet MS"/>
              </a:rPr>
              <a:t>e-Learning Standard(s) - communication bridge between the course &amp; the database</a:t>
            </a:r>
          </a:p>
          <a:p>
            <a:pPr eaLnBrk="1" hangingPunct="1"/>
            <a:endParaRPr lang="fr-FR" sz="2800" dirty="0" smtClean="0">
              <a:solidFill>
                <a:srgbClr val="40404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377184" y="0"/>
            <a:ext cx="6757988" cy="1143000"/>
          </a:xfrm>
        </p:spPr>
        <p:txBody>
          <a:bodyPr/>
          <a:lstStyle/>
          <a:p>
            <a:pPr algn="l" eaLnBrk="1" hangingPunct="1"/>
            <a:r>
              <a:rPr lang="fr-CA" sz="3600" b="1" i="1" dirty="0" smtClean="0">
                <a:solidFill>
                  <a:srgbClr val="404040"/>
                </a:solidFill>
              </a:rPr>
              <a:t>Purchase &amp; Deployment </a:t>
            </a:r>
            <a:r>
              <a:rPr lang="fr-CA" sz="3600" b="1" i="1" dirty="0" smtClean="0">
                <a:solidFill>
                  <a:srgbClr val="404040"/>
                </a:solidFill>
              </a:rPr>
              <a:t>Models</a:t>
            </a:r>
            <a:endParaRPr lang="fr-FR" sz="3600" b="1" i="1" dirty="0" smtClean="0">
              <a:solidFill>
                <a:srgbClr val="404040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187915"/>
              </p:ext>
            </p:extLst>
          </p:nvPr>
        </p:nvGraphicFramePr>
        <p:xfrm>
          <a:off x="770849" y="1097454"/>
          <a:ext cx="6757988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30373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905000" y="76200"/>
            <a:ext cx="6757988" cy="1143000"/>
          </a:xfrm>
        </p:spPr>
        <p:txBody>
          <a:bodyPr/>
          <a:lstStyle/>
          <a:p>
            <a:pPr algn="l" eaLnBrk="1" hangingPunct="1"/>
            <a:r>
              <a:rPr lang="fr-CA" sz="4000" b="1" i="1" dirty="0" smtClean="0">
                <a:solidFill>
                  <a:srgbClr val="404040"/>
                </a:solidFill>
              </a:rPr>
              <a:t>Choice of LMSs</a:t>
            </a:r>
            <a:endParaRPr lang="fr-FR" sz="4000" b="1" i="1" dirty="0" smtClean="0">
              <a:solidFill>
                <a:srgbClr val="404040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9240763"/>
              </p:ext>
            </p:extLst>
          </p:nvPr>
        </p:nvGraphicFramePr>
        <p:xfrm>
          <a:off x="770849" y="1179932"/>
          <a:ext cx="7393805" cy="5616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5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3336</TotalTime>
  <Words>1905</Words>
  <Application>Microsoft Macintosh PowerPoint</Application>
  <PresentationFormat>On-screen Show (4:3)</PresentationFormat>
  <Paragraphs>253</Paragraphs>
  <Slides>23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58</vt:lpstr>
      <vt:lpstr>Learning Management Systems  Training Program Essentials</vt:lpstr>
      <vt:lpstr>Learning Management Systems</vt:lpstr>
      <vt:lpstr>LMS is….</vt:lpstr>
      <vt:lpstr>The LMS - the Users’ View</vt:lpstr>
      <vt:lpstr>The LMS – Technical View</vt:lpstr>
      <vt:lpstr>The LMS – Trainers’ View</vt:lpstr>
      <vt:lpstr>Functions &amp; Components</vt:lpstr>
      <vt:lpstr>Purchase &amp; Deployment Models</vt:lpstr>
      <vt:lpstr>Choice of LMSs</vt:lpstr>
      <vt:lpstr>Take a Look</vt:lpstr>
      <vt:lpstr>E-Learning LMS Technical Standards</vt:lpstr>
      <vt:lpstr>Purchase &amp; Deployment Model Pro’s</vt:lpstr>
      <vt:lpstr>Purchase &amp; Deployment Models Con’s</vt:lpstr>
      <vt:lpstr>E-Learning Standards in the LMS</vt:lpstr>
      <vt:lpstr>PowerPoint Presentation</vt:lpstr>
      <vt:lpstr>ISO 299990 Standards</vt:lpstr>
      <vt:lpstr>User Standards</vt:lpstr>
      <vt:lpstr>Learner Satisfaction</vt:lpstr>
      <vt:lpstr>Investor Satisfaction</vt:lpstr>
      <vt:lpstr>Management Guides</vt:lpstr>
      <vt:lpstr>Resources</vt:lpstr>
      <vt:lpstr>PowerPoint Presentation</vt:lpstr>
      <vt:lpstr>GSHC 2014</vt:lpstr>
    </vt:vector>
  </TitlesOfParts>
  <Manager/>
  <Company>Transition Management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GHSC 2014 #39</dc:title>
  <dc:subject>Learning Management Systems</dc:subject>
  <dc:creator>Mary M Rydesky</dc:creator>
  <cp:keywords/>
  <dc:description/>
  <cp:lastModifiedBy>Mary M Rydesky</cp:lastModifiedBy>
  <cp:revision>160</cp:revision>
  <dcterms:created xsi:type="dcterms:W3CDTF">2009-04-15T12:14:48Z</dcterms:created>
  <dcterms:modified xsi:type="dcterms:W3CDTF">2014-03-06T09:06:20Z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1F3F5337-BEBC-4A88-8D12-024B98C777F1</vt:lpwstr>
  </property>
  <property fmtid="{D5CDD505-2E9C-101B-9397-08002B2CF9AE}" pid="3" name="ArticulatePath">
    <vt:lpwstr>scorm_security</vt:lpwstr>
  </property>
</Properties>
</file>